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259" r:id="rId3"/>
    <p:sldId id="275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272" r:id="rId13"/>
    <p:sldId id="273" r:id="rId14"/>
    <p:sldId id="277" r:id="rId15"/>
    <p:sldId id="281" r:id="rId16"/>
    <p:sldId id="283" r:id="rId17"/>
    <p:sldId id="341" r:id="rId18"/>
    <p:sldId id="285" r:id="rId19"/>
    <p:sldId id="344" r:id="rId20"/>
    <p:sldId id="286" r:id="rId21"/>
    <p:sldId id="288" r:id="rId22"/>
    <p:sldId id="291" r:id="rId23"/>
    <p:sldId id="292" r:id="rId24"/>
    <p:sldId id="293" r:id="rId25"/>
    <p:sldId id="294" r:id="rId26"/>
    <p:sldId id="295" r:id="rId27"/>
    <p:sldId id="342" r:id="rId28"/>
    <p:sldId id="308" r:id="rId29"/>
    <p:sldId id="309" r:id="rId30"/>
    <p:sldId id="343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</p:sldIdLst>
  <p:sldSz cx="6858000" cy="51435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5" userDrawn="1">
          <p15:clr>
            <a:srgbClr val="A4A3A4"/>
          </p15:clr>
        </p15:guide>
        <p15:guide id="2" pos="22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76A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355" autoAdjust="0"/>
  </p:normalViewPr>
  <p:slideViewPr>
    <p:cSldViewPr>
      <p:cViewPr varScale="1">
        <p:scale>
          <a:sx n="62" d="100"/>
          <a:sy n="62" d="100"/>
        </p:scale>
        <p:origin x="1400" y="44"/>
      </p:cViewPr>
      <p:guideLst>
        <p:guide orient="horz" pos="1655"/>
        <p:guide pos="22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DA51D-4080-4BB4-AD44-5F30D51FDB3C}" type="datetimeFigureOut">
              <a:rPr lang="zh-CN" altLang="en-US" smtClean="0"/>
              <a:t>2018/2/26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FEAC-2858-416F-A4F6-E1735B752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UNIX</a:t>
            </a:r>
            <a:r>
              <a:rPr kumimoji="1" lang="zh-TW" altLang="en-US" dirty="0" smtClean="0"/>
              <a:t>用户协会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07CB4F-BDF6-B948-B14E-2AF788DAADC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25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113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http://wiki.tuhs.org/lib/exe/fetch.php?media=publications:qcu.pdf</a:t>
            </a:r>
          </a:p>
          <a:p>
            <a:r>
              <a:rPr lang="en-US" altLang="zh-CN" dirty="0" smtClean="0"/>
              <a:t>https://www.reddit.com/r/unix/comments/32ga1h/unix_history_books/</a:t>
            </a:r>
          </a:p>
          <a:p>
            <a:r>
              <a:rPr lang="en-US" altLang="zh-CN" dirty="0" smtClean="0"/>
              <a:t>https://europen.zcu.cz/Anot/30/hlavni.pdf#page=23</a:t>
            </a:r>
          </a:p>
          <a:p>
            <a:r>
              <a:rPr lang="en-US" altLang="zh-CN" dirty="0" smtClean="0"/>
              <a:t>http://www.oreilly.com/openbook/opensources/book/kirkmck.html</a:t>
            </a:r>
          </a:p>
          <a:p>
            <a:r>
              <a:rPr lang="en-US" altLang="zh-CN" dirty="0" smtClean="0"/>
              <a:t>https://www.networkworld.com/article/2168942/servers/in-their-own-words--unix-pioneers-remember-the-good-times.html</a:t>
            </a:r>
          </a:p>
          <a:p>
            <a:r>
              <a:rPr lang="en-US" altLang="zh-CN" dirty="0" smtClean="0"/>
              <a:t>https://en.wikipedia.org/wiki/History_of_Unix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72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http://wiki.tuhs.org/lib/exe/fetch.php?media=publications:qcu.pdf</a:t>
            </a:r>
          </a:p>
          <a:p>
            <a:r>
              <a:rPr lang="en-US" altLang="zh-CN" dirty="0" smtClean="0"/>
              <a:t>https://www.reddit.com/r/unix/comments/32ga1h/unix_history_books/</a:t>
            </a:r>
          </a:p>
          <a:p>
            <a:r>
              <a:rPr lang="en-US" altLang="zh-CN" dirty="0" smtClean="0"/>
              <a:t>https://europen.zcu.cz/Anot/30/hlavni.pdf#page=23</a:t>
            </a:r>
          </a:p>
          <a:p>
            <a:r>
              <a:rPr lang="en-US" altLang="zh-CN" dirty="0" smtClean="0"/>
              <a:t>http://www.oreilly.com/openbook/opensources/book/kirkmck.html</a:t>
            </a:r>
          </a:p>
          <a:p>
            <a:r>
              <a:rPr lang="en-US" altLang="zh-CN" dirty="0" smtClean="0"/>
              <a:t>https://www.networkworld.com/article/2168942/servers/in-their-own-words--unix-pioneers-remember-the-good-times.html</a:t>
            </a:r>
          </a:p>
          <a:p>
            <a:r>
              <a:rPr lang="en-US" altLang="zh-CN" dirty="0" smtClean="0"/>
              <a:t>https://en.wikipedia.org/wiki/History_of_Unix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708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提起他的名字，人们的第一反应往往是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哦，传说中那个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岁就发明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的芬兰大学生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.....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生活的意义 三部曲 生存 社会秩序 寻找快乐    太太是六届芬兰的空手道冠军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05407-D81E-4A76-82E1-D63207EDE6B6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“观止”二字出左传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意谓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读了这些尽美尽善的文章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别的文章就用不着去读了。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先秦</a:t>
            </a:r>
            <a:r>
              <a:rPr lang="en-US" altLang="zh-CN" dirty="0" smtClean="0"/>
              <a:t>·</a:t>
            </a:r>
            <a:r>
              <a:rPr lang="zh-CN" altLang="en-US" dirty="0" smtClean="0"/>
              <a:t>左丘明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左传</a:t>
            </a:r>
            <a:r>
              <a:rPr lang="en-US" altLang="zh-CN" dirty="0" smtClean="0"/>
              <a:t>·</a:t>
            </a:r>
            <a:r>
              <a:rPr lang="zh-CN" altLang="en-US" dirty="0" smtClean="0"/>
              <a:t>襄公二十九年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：“德至矣哉，大矣！如天之无不帱也，如地之无不载也。虽甚盛德，其蔑以加于此矣，观止矣。若有他乐，吾不敢请已。”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16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756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FEAC-2858-416F-A4F6-E1735B752296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36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9631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2254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50544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5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9093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06849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1065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5"/>
            <a:ext cx="5915025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6882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83344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4009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0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30070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40570"/>
            <a:ext cx="3471863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6766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 descr="背景1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92" y="782"/>
            <a:ext cx="6857817" cy="51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3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.png"/><Relationship Id="rId9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5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39636" y="803659"/>
            <a:ext cx="14466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内容摘要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50075" y="1237580"/>
            <a:ext cx="5357850" cy="2428357"/>
            <a:chOff x="928662" y="721418"/>
            <a:chExt cx="7143800" cy="3237810"/>
          </a:xfrm>
        </p:grpSpPr>
        <p:sp>
          <p:nvSpPr>
            <p:cNvPr id="4" name="TextBox 3"/>
            <p:cNvSpPr txBox="1"/>
            <p:nvPr/>
          </p:nvSpPr>
          <p:spPr>
            <a:xfrm>
              <a:off x="928662" y="721418"/>
              <a:ext cx="7143800" cy="32378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350" b="1" dirty="0">
                  <a:solidFill>
                    <a:srgbClr val="C0000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C00000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课程概述</a:t>
              </a:r>
              <a:endParaRPr lang="en-US" altLang="zh-CN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　　 　　课程信息</a:t>
              </a:r>
              <a:endPara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　　 　　成绩评定</a:t>
              </a:r>
              <a:endParaRPr lang="en-US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教学安排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什么是操作系统?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为什么学习操作系统?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如何学习操作系统?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FF3300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操作系统实例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操作系统的演变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9999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r>
                <a:rPr lang="zh-CN" altLang="en-US" sz="15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　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endPara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4852" y="1071552"/>
              <a:ext cx="151066" cy="148997"/>
            </a:xfrm>
            <a:prstGeom prst="rect">
              <a:avLst/>
            </a:prstGeom>
          </p:spPr>
        </p:pic>
        <p:pic>
          <p:nvPicPr>
            <p:cNvPr id="8" name="图片 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4852" y="1285866"/>
              <a:ext cx="151066" cy="148997"/>
            </a:xfrm>
            <a:prstGeom prst="rect">
              <a:avLst/>
            </a:prstGeom>
          </p:spPr>
        </p:pic>
      </p:grpSp>
      <p:pic>
        <p:nvPicPr>
          <p:cNvPr id="11" name="图片 10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855731" cy="3856451"/>
          </a:xfrm>
          <a:prstGeom prst="rect">
            <a:avLst/>
          </a:prstGeom>
        </p:spPr>
      </p:pic>
      <p:pic>
        <p:nvPicPr>
          <p:cNvPr id="12" name="图片 11" descr="封面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4814" y="2085696"/>
            <a:ext cx="3443523" cy="910835"/>
          </a:xfrm>
          <a:prstGeom prst="rect">
            <a:avLst/>
          </a:prstGeom>
        </p:spPr>
      </p:pic>
      <p:sp>
        <p:nvSpPr>
          <p:cNvPr id="9" name="TextBox 19"/>
          <p:cNvSpPr txBox="1"/>
          <p:nvPr/>
        </p:nvSpPr>
        <p:spPr>
          <a:xfrm>
            <a:off x="1124744" y="4248297"/>
            <a:ext cx="4500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2018 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春季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清华大学计算机系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660910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96496" y="1339445"/>
            <a:ext cx="6161528" cy="2627040"/>
            <a:chOff x="928662" y="928676"/>
            <a:chExt cx="8215370" cy="3502721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9" y="16859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时间与空间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9" y="207168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性能与可预测性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操作系统是关于：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9" y="321469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如何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让中断、异常、上下文切换真正有效? 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51447"/>
              <a:ext cx="151066" cy="148997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1428729" y="361480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TLB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是如何工作的？这对页表又意味着什么？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8" name="图片 12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751557"/>
              <a:ext cx="151066" cy="148997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1428729" y="4000510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如果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你不展示任何汇编代码，那么你就不是教操作系统的!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0" name="图片 1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4137265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285750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硬件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8662" y="1285865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权衡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9" y="245739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公平与性能（哪种设计能工作？为什么？）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594147"/>
              <a:ext cx="151066" cy="14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11613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35959" y="803659"/>
            <a:ext cx="294681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如何学习操作系统？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96497" y="1339445"/>
            <a:ext cx="5786478" cy="1982002"/>
            <a:chOff x="928662" y="928676"/>
            <a:chExt cx="7715304" cy="2642668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2071684"/>
              <a:ext cx="7715304" cy="125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“天才是1%的灵感加上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99%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的汗水" </a:t>
              </a:r>
            </a:p>
            <a:p>
              <a:pPr lvl="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 Thomas Edison </a:t>
              </a:r>
            </a:p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1351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"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不闻不若闻之，闻之不若见之，见之不若知之，知之不若</a:t>
              </a:r>
              <a:r>
                <a:rPr lang="zh-CN" altLang="en-US" sz="24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行之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；学至于行之而止矣。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"</a:t>
              </a:r>
            </a:p>
            <a:p>
              <a:pPr lvl="0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--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荀子《儒效篇》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955791"/>
              <a:ext cx="771530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zh-CN" altLang="en-US" sz="24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最有趣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三年级课程！”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026" name="Picture 2" descr="梦想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71" y="3290565"/>
            <a:ext cx="2705905" cy="169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96241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7232" y="1779662"/>
            <a:ext cx="2643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</a:pP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计算机</a:t>
            </a:r>
            <a:r>
              <a:rPr lang="x-none" altLang="zh-CN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组成</a:t>
            </a: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原理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9339" y="178559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589339" y="2175497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589339" y="2578299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36712" y="2555643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</a:pP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数据结构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6712" y="2171649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</a:pPr>
            <a:r>
              <a:rPr lang="zh-CN" altLang="en-US" sz="20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程序设计</a:t>
            </a:r>
            <a:endParaRPr lang="zh-CN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9339" y="2986384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endParaRPr lang="zh-CN" altLang="en-US" b="1" dirty="0"/>
          </a:p>
        </p:txBody>
      </p:sp>
      <p:sp>
        <p:nvSpPr>
          <p:cNvPr id="16" name="TextBox 13"/>
          <p:cNvSpPr txBox="1"/>
          <p:nvPr/>
        </p:nvSpPr>
        <p:spPr>
          <a:xfrm>
            <a:off x="836712" y="296372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</a:pPr>
            <a:r>
              <a:rPr lang="zh-CN" altLang="en-US" sz="20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编译原理</a:t>
            </a:r>
            <a:endParaRPr lang="en-US" altLang="zh-CN" sz="20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参考教材</a:t>
            </a:r>
          </a:p>
        </p:txBody>
      </p:sp>
      <p:grpSp>
        <p:nvGrpSpPr>
          <p:cNvPr id="2" name="组合 12"/>
          <p:cNvGrpSpPr/>
          <p:nvPr/>
        </p:nvGrpSpPr>
        <p:grpSpPr>
          <a:xfrm>
            <a:off x="186214" y="1707654"/>
            <a:ext cx="6267122" cy="1121714"/>
            <a:chOff x="718224" y="2643188"/>
            <a:chExt cx="8140056" cy="1495619"/>
          </a:xfrm>
        </p:grpSpPr>
        <p:pic>
          <p:nvPicPr>
            <p:cNvPr id="34" name="图片 3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953" y="3862343"/>
              <a:ext cx="145672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142975" y="2643188"/>
              <a:ext cx="7715305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William Stallings, Operating Systems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Internals and Design Principles</a:t>
              </a:r>
              <a:r>
                <a:rPr lang="x-none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,5</a:t>
              </a:r>
              <a:r>
                <a:rPr lang="x-none" altLang="en-US" sz="1500" b="1" baseline="30000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th</a:t>
              </a:r>
              <a:r>
                <a:rPr lang="x-none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- Current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224" y="3723308"/>
              <a:ext cx="7858179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42938" lvl="2" indent="-257175">
                <a:lnSpc>
                  <a:spcPct val="95000"/>
                </a:lnSpc>
                <a:spcBef>
                  <a:spcPct val="0"/>
                </a:spcBef>
                <a:buClr>
                  <a:srgbClr val="000099"/>
                </a:buClr>
                <a:defRPr/>
              </a:pP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3" name="图片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3019" y="1383507"/>
            <a:ext cx="625793" cy="86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567214" y="2517934"/>
            <a:ext cx="5022056" cy="4870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  <a:defRPr/>
            </a:pP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Abraham </a:t>
            </a:r>
            <a:r>
              <a:rPr lang="en-US" altLang="zh-CN" sz="135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Silberschatz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, Peter Baer Galvin,Greg Gagne,</a:t>
            </a:r>
          </a:p>
          <a:p>
            <a:pPr lvl="1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  <a:defRPr/>
            </a:pP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Operating system concepts</a:t>
            </a:r>
            <a:r>
              <a:rPr lang="x-none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，6</a:t>
            </a:r>
            <a:r>
              <a:rPr lang="en-US" altLang="zh-CN" sz="135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th </a:t>
            </a:r>
            <a:r>
              <a:rPr lang="x-none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- Current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</a:t>
            </a:r>
            <a:endParaRPr lang="zh-CN" altLang="en-US" sz="1350" dirty="0"/>
          </a:p>
        </p:txBody>
      </p:sp>
      <p:pic>
        <p:nvPicPr>
          <p:cNvPr id="10" name="图片 9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480" y="1765076"/>
            <a:ext cx="112154" cy="111748"/>
          </a:xfrm>
          <a:prstGeom prst="rect">
            <a:avLst/>
          </a:prstGeom>
        </p:spPr>
      </p:pic>
      <p:pic>
        <p:nvPicPr>
          <p:cNvPr id="14" name="图片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9270" y="2085499"/>
            <a:ext cx="605790" cy="88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6098" y="3313365"/>
            <a:ext cx="112154" cy="1117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3401" y="3233784"/>
            <a:ext cx="5379720" cy="4870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  <a:defRPr/>
            </a:pPr>
            <a:r>
              <a:rPr lang="en-US" altLang="zh-CN" sz="135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Remzi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H. </a:t>
            </a:r>
            <a:r>
              <a:rPr lang="en-US" altLang="zh-CN" sz="135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Arpaci-Dusseau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and Andrea C. </a:t>
            </a:r>
            <a:r>
              <a:rPr lang="en-US" altLang="zh-CN" sz="135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Arpaci-Dusseau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, </a:t>
            </a:r>
          </a:p>
          <a:p>
            <a:pPr lvl="1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  <a:defRPr/>
            </a:pP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Operating Systems: Three Easy Pieces</a:t>
            </a:r>
            <a:r>
              <a:rPr lang="x-none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,0.61</a:t>
            </a:r>
            <a:r>
              <a:rPr lang="x-none" altLang="en-US" sz="1350" b="1" baseline="30000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th</a:t>
            </a:r>
            <a:r>
              <a:rPr lang="x-none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- Current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 </a:t>
            </a:r>
            <a:endParaRPr lang="zh-CN" altLang="en-US" sz="13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21" y="3003709"/>
            <a:ext cx="621506" cy="102631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成绩评定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66718" y="1318722"/>
            <a:ext cx="5487629" cy="600164"/>
            <a:chOff x="755624" y="901045"/>
            <a:chExt cx="7316838" cy="800219"/>
          </a:xfrm>
        </p:grpSpPr>
        <p:sp>
          <p:nvSpPr>
            <p:cNvPr id="83" name="TextBox 82"/>
            <p:cNvSpPr txBox="1"/>
            <p:nvPr/>
          </p:nvSpPr>
          <p:spPr>
            <a:xfrm>
              <a:off x="928663" y="901045"/>
              <a:ext cx="714379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实验：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20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1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   独立完成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8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个教学实验，并提交实验报告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</p:txBody>
        </p:sp>
        <p:pic>
          <p:nvPicPr>
            <p:cNvPr id="85" name="图片 8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1425955"/>
              <a:ext cx="151066" cy="148997"/>
            </a:xfrm>
            <a:prstGeom prst="rect">
              <a:avLst/>
            </a:prstGeom>
          </p:spPr>
        </p:pic>
        <p:sp>
          <p:nvSpPr>
            <p:cNvPr id="96" name="矩形 95"/>
            <p:cNvSpPr/>
            <p:nvPr/>
          </p:nvSpPr>
          <p:spPr>
            <a:xfrm>
              <a:off x="755624" y="914910"/>
              <a:ext cx="4770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1350" b="1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6718" y="1923839"/>
            <a:ext cx="5594394" cy="1164179"/>
            <a:chOff x="857224" y="3138522"/>
            <a:chExt cx="7459192" cy="1552238"/>
          </a:xfrm>
        </p:grpSpPr>
        <p:pic>
          <p:nvPicPr>
            <p:cNvPr id="88" name="图片 8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3640533"/>
              <a:ext cx="151066" cy="148997"/>
            </a:xfrm>
            <a:prstGeom prst="rect">
              <a:avLst/>
            </a:prstGeom>
          </p:spPr>
        </p:pic>
        <p:pic>
          <p:nvPicPr>
            <p:cNvPr id="90" name="图片 8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4354913"/>
              <a:ext cx="151066" cy="148997"/>
            </a:xfrm>
            <a:prstGeom prst="rect">
              <a:avLst/>
            </a:prstGeom>
          </p:spPr>
        </p:pic>
        <p:pic>
          <p:nvPicPr>
            <p:cNvPr id="91" name="图片 9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728" y="3997723"/>
              <a:ext cx="151066" cy="148997"/>
            </a:xfrm>
            <a:prstGeom prst="rect">
              <a:avLst/>
            </a:prstGeom>
          </p:spPr>
        </p:pic>
        <p:sp>
          <p:nvSpPr>
            <p:cNvPr id="97" name="矩形 96"/>
            <p:cNvSpPr/>
            <p:nvPr/>
          </p:nvSpPr>
          <p:spPr>
            <a:xfrm>
              <a:off x="857224" y="3138522"/>
              <a:ext cx="477053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</a:t>
              </a:r>
              <a:endParaRPr lang="zh-CN" altLang="en-US" sz="135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72616" y="3151877"/>
              <a:ext cx="7143800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考试或课程设计：</a:t>
              </a:r>
              <a:r>
                <a:rPr lang="x-none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80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1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期中考试：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3</a:t>
              </a:r>
              <a:r>
                <a:rPr lang="x-none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1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   期末考试：</a:t>
              </a:r>
              <a:r>
                <a:rPr lang="x-none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4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1" indent="-257175">
                <a:spcBef>
                  <a:spcPct val="2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Comic Sans MS" pitchFamily="66" charset="0"/>
                </a:rPr>
                <a:t>       有余力和兴趣的同学，可用课程设计替代考试</a:t>
              </a:r>
              <a:endParaRPr lang="zh-CN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12445" y="4083844"/>
            <a:ext cx="5891689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350" dirty="0"/>
              <a:t>http://os.cs.tsinghua.edu.cn/oscourse/OS</a:t>
            </a:r>
            <a:r>
              <a:rPr lang="zh-CN" altLang="en-US" sz="1350" dirty="0" smtClean="0"/>
              <a:t>201</a:t>
            </a:r>
            <a:r>
              <a:rPr lang="en-US" altLang="zh-CN" sz="1350" dirty="0" smtClean="0"/>
              <a:t>8</a:t>
            </a:r>
            <a:r>
              <a:rPr lang="zh-CN" altLang="en-US" sz="1350" dirty="0" smtClean="0"/>
              <a:t>spring</a:t>
            </a:r>
            <a:r>
              <a:rPr lang="zh-CN" altLang="en-US" sz="1350" dirty="0"/>
              <a:t>/log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8595" y="3273742"/>
            <a:ext cx="656367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7175" lvl="1" indent="-257175">
              <a:spcBef>
                <a:spcPct val="20000"/>
              </a:spcBef>
            </a:pPr>
            <a:r>
              <a:rPr lang="x-none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总成绩加权方法：上述各项成绩的总和会做一次调整，基本原则是，各分数段保持一定的比例，可能的参考比例为A+/A/A-占25%、B+/B/B-占45%、C+/C/C-占20%和D+/D/F占10%。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4792" y="811253"/>
            <a:ext cx="14466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教学内容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632" y="1419622"/>
            <a:ext cx="2822941" cy="24283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操作系统结构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中断及系统调用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内存管理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进程及线程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处理机调度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同步互斥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文件系统</a:t>
            </a:r>
          </a:p>
          <a:p>
            <a:pPr marL="642938" lvl="2" indent="-257175">
              <a:lnSpc>
                <a:spcPct val="95000"/>
              </a:lnSpc>
              <a:spcBef>
                <a:spcPct val="0"/>
              </a:spcBef>
              <a:buClr>
                <a:srgbClr val="000099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　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I/O子系统</a:t>
            </a:r>
          </a:p>
          <a:p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22"/>
          <p:cNvSpPr txBox="1"/>
          <p:nvPr/>
        </p:nvSpPr>
        <p:spPr>
          <a:xfrm>
            <a:off x="3912402" y="811253"/>
            <a:ext cx="261294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练习与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实验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23"/>
          <p:cNvSpPr txBox="1"/>
          <p:nvPr/>
        </p:nvSpPr>
        <p:spPr>
          <a:xfrm>
            <a:off x="5155102" y="1419622"/>
            <a:ext cx="1872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694" indent="-216694">
              <a:spcBef>
                <a:spcPct val="4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操作系统练习</a:t>
            </a:r>
            <a:endParaRPr lang="zh-CN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5587149" y="1732464"/>
            <a:ext cx="14401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694" indent="-216694">
              <a:spcBef>
                <a:spcPct val="4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课堂练习</a:t>
            </a:r>
            <a:endParaRPr lang="zh-CN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0" name="图片 9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8035" y="1842272"/>
            <a:ext cx="113300" cy="111748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2960093" y="1975548"/>
            <a:ext cx="21431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实验1: 系统启动及中断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2960093" y="1707654"/>
            <a:ext cx="2029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实验0: 实验环境准备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2960093" y="2243439"/>
            <a:ext cx="21431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实验2: 物理内存管理</a:t>
            </a:r>
          </a:p>
        </p:txBody>
      </p:sp>
      <p:sp>
        <p:nvSpPr>
          <p:cNvPr id="14" name="TextBox 16"/>
          <p:cNvSpPr txBox="1"/>
          <p:nvPr/>
        </p:nvSpPr>
        <p:spPr>
          <a:xfrm>
            <a:off x="2960093" y="2511332"/>
            <a:ext cx="21950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实验3: 虚拟内存管理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2960093" y="2779225"/>
            <a:ext cx="21431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实验4: 内核线程管理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6" name="图片 15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1793423"/>
            <a:ext cx="113300" cy="111748"/>
          </a:xfrm>
          <a:prstGeom prst="rect">
            <a:avLst/>
          </a:prstGeom>
        </p:spPr>
      </p:pic>
      <p:pic>
        <p:nvPicPr>
          <p:cNvPr id="17" name="图片 16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2061315"/>
            <a:ext cx="113300" cy="111748"/>
          </a:xfrm>
          <a:prstGeom prst="rect">
            <a:avLst/>
          </a:prstGeom>
        </p:spPr>
      </p:pic>
      <p:pic>
        <p:nvPicPr>
          <p:cNvPr id="18" name="图片 17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2329208"/>
            <a:ext cx="113300" cy="111748"/>
          </a:xfrm>
          <a:prstGeom prst="rect">
            <a:avLst/>
          </a:prstGeom>
        </p:spPr>
      </p:pic>
      <p:pic>
        <p:nvPicPr>
          <p:cNvPr id="19" name="图片 1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2597101"/>
            <a:ext cx="113300" cy="111748"/>
          </a:xfrm>
          <a:prstGeom prst="rect">
            <a:avLst/>
          </a:prstGeom>
        </p:spPr>
      </p:pic>
      <p:pic>
        <p:nvPicPr>
          <p:cNvPr id="20" name="图片 19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2864993"/>
            <a:ext cx="113300" cy="111748"/>
          </a:xfrm>
          <a:prstGeom prst="rect">
            <a:avLst/>
          </a:prstGeom>
        </p:spPr>
      </p:pic>
      <p:sp>
        <p:nvSpPr>
          <p:cNvPr id="21" name="TextBox 11"/>
          <p:cNvSpPr txBox="1"/>
          <p:nvPr/>
        </p:nvSpPr>
        <p:spPr>
          <a:xfrm>
            <a:off x="2636912" y="1419622"/>
            <a:ext cx="18684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操作系统实验</a:t>
            </a:r>
            <a:endParaRPr lang="zh-CN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2960093" y="3069420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实验5: 用户进程管理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2960093" y="3337314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实验6: CPU调度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4" name="TextBox 25"/>
          <p:cNvSpPr txBox="1"/>
          <p:nvPr/>
        </p:nvSpPr>
        <p:spPr>
          <a:xfrm>
            <a:off x="2960093" y="3605205"/>
            <a:ext cx="23042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</a:t>
            </a:r>
            <a: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7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: 同步与互斥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5" name="TextBox 26"/>
          <p:cNvSpPr txBox="1"/>
          <p:nvPr/>
        </p:nvSpPr>
        <p:spPr>
          <a:xfrm>
            <a:off x="2960093" y="3851709"/>
            <a:ext cx="2376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2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实验</a:t>
            </a:r>
            <a: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8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: 文件系统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26" name="图片 25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3155189"/>
            <a:ext cx="113300" cy="111748"/>
          </a:xfrm>
          <a:prstGeom prst="rect">
            <a:avLst/>
          </a:prstGeom>
        </p:spPr>
      </p:pic>
      <p:pic>
        <p:nvPicPr>
          <p:cNvPr id="27" name="图片 26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3423081"/>
            <a:ext cx="113300" cy="111748"/>
          </a:xfrm>
          <a:prstGeom prst="rect">
            <a:avLst/>
          </a:prstGeom>
        </p:spPr>
      </p:pic>
      <p:pic>
        <p:nvPicPr>
          <p:cNvPr id="28" name="图片 27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3690974"/>
            <a:ext cx="113300" cy="111748"/>
          </a:xfrm>
          <a:prstGeom prst="rect">
            <a:avLst/>
          </a:prstGeom>
        </p:spPr>
      </p:pic>
      <p:pic>
        <p:nvPicPr>
          <p:cNvPr id="29" name="图片 2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936" y="3958867"/>
            <a:ext cx="113300" cy="1117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课程设计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42894" y="1437624"/>
            <a:ext cx="589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694" indent="-216694">
              <a:spcBef>
                <a:spcPct val="4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 </a:t>
            </a:r>
            <a:r>
              <a:rPr lang="en-US" altLang="zh-CN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ucore </a:t>
            </a:r>
            <a:r>
              <a:rPr lang="x-none" altLang="en-US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o</a:t>
            </a:r>
            <a:r>
              <a:rPr lang="en-US" altLang="zh-CN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n </a:t>
            </a:r>
            <a:r>
              <a:rPr lang="en-US" altLang="zh-CN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RISC-V CPU, etc.</a:t>
            </a:r>
            <a:endParaRPr lang="en-US" altLang="zh-CN" b="1" dirty="0" err="1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72" y="2031683"/>
            <a:ext cx="2099786" cy="11787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977866"/>
            <a:ext cx="2142649" cy="12573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概要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96497" y="1339445"/>
            <a:ext cx="5786478" cy="1930521"/>
            <a:chOff x="928662" y="928676"/>
            <a:chExt cx="7715304" cy="2574027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128586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3" y="0"/>
            <a:ext cx="6855731" cy="3856451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488" y="2089543"/>
            <a:ext cx="3443523" cy="910835"/>
          </a:xfrm>
          <a:prstGeom prst="rect">
            <a:avLst/>
          </a:prstGeom>
        </p:spPr>
      </p:pic>
      <p:sp>
        <p:nvSpPr>
          <p:cNvPr id="19" name="TextBox 5"/>
          <p:cNvSpPr txBox="1"/>
          <p:nvPr/>
        </p:nvSpPr>
        <p:spPr>
          <a:xfrm>
            <a:off x="1863938" y="3269966"/>
            <a:ext cx="358128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定义 位置 特征 分类 概念</a:t>
            </a:r>
            <a:endParaRPr lang="zh-CN" altLang="en-US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88103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18165" y="803659"/>
            <a:ext cx="251819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操作系统定义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26467" y="1275606"/>
            <a:ext cx="5786478" cy="567975"/>
            <a:chOff x="928662" y="785800"/>
            <a:chExt cx="7715304" cy="757300"/>
          </a:xfrm>
        </p:grpSpPr>
        <p:sp>
          <p:nvSpPr>
            <p:cNvPr id="12" name="TextBox 11"/>
            <p:cNvSpPr txBox="1"/>
            <p:nvPr/>
          </p:nvSpPr>
          <p:spPr>
            <a:xfrm>
              <a:off x="928662" y="1142991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操作系统是一个控制程序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785800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没有公认的精确定义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8216" y="1811391"/>
            <a:ext cx="5899778" cy="1103760"/>
            <a:chOff x="1277662" y="1500180"/>
            <a:chExt cx="7866370" cy="1471680"/>
          </a:xfrm>
        </p:grpSpPr>
        <p:sp>
          <p:nvSpPr>
            <p:cNvPr id="13" name="TextBox 12"/>
            <p:cNvSpPr txBox="1"/>
            <p:nvPr/>
          </p:nvSpPr>
          <p:spPr>
            <a:xfrm>
              <a:off x="1428729" y="150018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一个系统软件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636935"/>
              <a:ext cx="151066" cy="14899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428729" y="185737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控制程序执行过程，防止错误和计算机的不当使用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94125"/>
              <a:ext cx="151066" cy="148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28729" y="221456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执行用户程序，给用户程序提供各种服务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51315"/>
              <a:ext cx="151066" cy="148997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428729" y="257175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方便用户使用计算机系统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708505"/>
              <a:ext cx="151066" cy="14899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18165" y="803659"/>
            <a:ext cx="251819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操作系统定义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26467" y="1275606"/>
            <a:ext cx="5786478" cy="567975"/>
            <a:chOff x="928662" y="785800"/>
            <a:chExt cx="7715304" cy="757300"/>
          </a:xfrm>
        </p:grpSpPr>
        <p:sp>
          <p:nvSpPr>
            <p:cNvPr id="12" name="TextBox 11"/>
            <p:cNvSpPr txBox="1"/>
            <p:nvPr/>
          </p:nvSpPr>
          <p:spPr>
            <a:xfrm>
              <a:off x="928662" y="1142991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操作系统是一个控制程序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785800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没有公认的精确定义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8216" y="1811391"/>
            <a:ext cx="5899778" cy="1103760"/>
            <a:chOff x="1277662" y="1500180"/>
            <a:chExt cx="7866370" cy="1471680"/>
          </a:xfrm>
        </p:grpSpPr>
        <p:sp>
          <p:nvSpPr>
            <p:cNvPr id="13" name="TextBox 12"/>
            <p:cNvSpPr txBox="1"/>
            <p:nvPr/>
          </p:nvSpPr>
          <p:spPr>
            <a:xfrm>
              <a:off x="1428729" y="150018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一个系统软件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9" name="图片 3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636935"/>
              <a:ext cx="151066" cy="148997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428729" y="185737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控制程序执行过程，防止错误和计算机的不当使用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1" name="图片 4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94125"/>
              <a:ext cx="151066" cy="148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28729" y="221456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执行用户程序，给用户程序提供各种服务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3" name="图片 42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51315"/>
              <a:ext cx="151066" cy="148997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428729" y="257175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方便用户使用计算机系统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5" name="图片 4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708505"/>
              <a:ext cx="151066" cy="148997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435151" y="3017717"/>
            <a:ext cx="6183473" cy="1371652"/>
            <a:chOff x="899402" y="1491630"/>
            <a:chExt cx="8244630" cy="1828868"/>
          </a:xfrm>
        </p:grpSpPr>
        <p:sp>
          <p:nvSpPr>
            <p:cNvPr id="17" name="TextBox 16"/>
            <p:cNvSpPr txBox="1"/>
            <p:nvPr/>
          </p:nvSpPr>
          <p:spPr>
            <a:xfrm>
              <a:off x="899402" y="149163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操作系统是一个资源管理器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8729" y="184882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应用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程序与硬件之间的中间层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85575"/>
              <a:ext cx="151066" cy="14899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428729" y="220601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管理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各种计算机软硬件资源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1" name="图片 2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42765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28729" y="2563200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提供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访问计算机软硬件资源的高效手段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699955"/>
              <a:ext cx="151066" cy="14899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428729" y="2920389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解决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资源访问冲突，确保资源公平使用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6" name="图片 25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3057145"/>
              <a:ext cx="151066" cy="14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2402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52936" y="195486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课程信息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94715"/>
              </p:ext>
            </p:extLst>
          </p:nvPr>
        </p:nvGraphicFramePr>
        <p:xfrm>
          <a:off x="1268760" y="1869672"/>
          <a:ext cx="457200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5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 smtClean="0"/>
                        <a:t>主讲教师：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向勇、陈渝、陈康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1400" dirty="0" smtClean="0">
                          <a:solidFill>
                            <a:srgbClr val="FFFFFF"/>
                          </a:solidFill>
                        </a:rPr>
                        <a:t>助教：</a:t>
                      </a:r>
                      <a:endParaRPr lang="zh-CN" altLang="en-US" sz="1400" dirty="0">
                        <a:solidFill>
                          <a:srgbClr val="FFFFFF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zh-CN" sz="1400" dirty="0" smtClean="0">
                          <a:solidFill>
                            <a:schemeClr val="bg1"/>
                          </a:solidFill>
                        </a:rPr>
                        <a:t>沈游人</a:t>
                      </a:r>
                      <a:r>
                        <a:rPr lang="en-US" altLang="zh-CN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x-none" altLang="zh-CN" sz="1400" dirty="0" smtClean="0">
                          <a:solidFill>
                            <a:schemeClr val="bg1"/>
                          </a:solidFill>
                        </a:rPr>
                        <a:t>甄艳洁</a:t>
                      </a:r>
                      <a:r>
                        <a:rPr lang="en-US" altLang="zh-CN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朱俸民冀伟清  张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蔚 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zh-CN" alt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4412356087591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90" y="1923678"/>
            <a:ext cx="1782366" cy="13477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7" descr="4512356087591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1" y="1923678"/>
            <a:ext cx="1819703" cy="13501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0" descr="471235608759140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160748" y="1491630"/>
            <a:ext cx="3379571" cy="19982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2518165" y="803659"/>
            <a:ext cx="251819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的位置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1146" y="3921900"/>
            <a:ext cx="154817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承上启下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-0.03489 L -0.07465 0.3643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199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0679 L -0.22951 0.363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00" y="178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284984" y="3147814"/>
            <a:ext cx="1008112" cy="757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3" descr="Fi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44724" y="1437624"/>
            <a:ext cx="3248359" cy="227244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2518165" y="803659"/>
            <a:ext cx="299906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操作系统软件的分类</a:t>
            </a:r>
          </a:p>
        </p:txBody>
      </p:sp>
      <p:sp>
        <p:nvSpPr>
          <p:cNvPr id="5" name="TextBox 33"/>
          <p:cNvSpPr txBox="1"/>
          <p:nvPr/>
        </p:nvSpPr>
        <p:spPr>
          <a:xfrm>
            <a:off x="3818384" y="1347614"/>
            <a:ext cx="2754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 </a:t>
            </a:r>
            <a:r>
              <a:rPr lang="en-US" altLang="zh-CN" sz="15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Shell </a:t>
            </a:r>
            <a:r>
              <a:rPr lang="en-US" altLang="zh-CN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1500" b="1" u="sng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命令行</a:t>
            </a:r>
            <a:r>
              <a:rPr lang="zh-CN" altLang="en-US" sz="1500" b="1" u="sng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6" name="TextBox 36"/>
          <p:cNvSpPr txBox="1"/>
          <p:nvPr/>
        </p:nvSpPr>
        <p:spPr>
          <a:xfrm>
            <a:off x="3818384" y="1742626"/>
            <a:ext cx="27543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 </a:t>
            </a:r>
            <a:r>
              <a:rPr lang="en-US" altLang="zh-CN" sz="15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GUI </a:t>
            </a:r>
            <a:r>
              <a:rPr lang="en-US" altLang="zh-CN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图形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用户接口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9040" y="2052804"/>
            <a:ext cx="288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4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 </a:t>
            </a:r>
            <a:r>
              <a:rPr lang="en-US" altLang="zh-CN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Kernel</a:t>
            </a:r>
            <a:r>
              <a:rPr lang="en-US" altLang="zh-CN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16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操作系统的内部 </a:t>
            </a:r>
            <a:endParaRPr lang="en-US" altLang="zh-CN" sz="16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  <p:bldP spid="5" grpId="0"/>
      <p:bldP spid="6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00808" y="803659"/>
            <a:ext cx="345638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5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教学操作系统内核</a:t>
            </a:r>
          </a:p>
        </p:txBody>
      </p:sp>
      <p:pic>
        <p:nvPicPr>
          <p:cNvPr id="10" name="Picture 4" descr="176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20688" y="1383618"/>
            <a:ext cx="5157448" cy="31323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圆角矩形 1"/>
          <p:cNvSpPr/>
          <p:nvPr/>
        </p:nvSpPr>
        <p:spPr>
          <a:xfrm>
            <a:off x="1196752" y="2715766"/>
            <a:ext cx="4176464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2380" y="803659"/>
            <a:ext cx="30539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内核的特征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35761" y="1223181"/>
            <a:ext cx="5787618" cy="1270609"/>
            <a:chOff x="714348" y="773658"/>
            <a:chExt cx="7716824" cy="1694144"/>
          </a:xfrm>
        </p:grpSpPr>
        <p:sp>
          <p:nvSpPr>
            <p:cNvPr id="10" name="TextBox 9"/>
            <p:cNvSpPr txBox="1"/>
            <p:nvPr/>
          </p:nvSpPr>
          <p:spPr>
            <a:xfrm>
              <a:off x="714348" y="773658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4348" y="1203598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共享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5868" y="1626354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虚拟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4348" y="2067693"/>
              <a:ext cx="77153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异步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2380" y="803659"/>
            <a:ext cx="30539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内核的特征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761" y="1223181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761" y="1808697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901" y="2125764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761" y="2456769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0811" y="1491630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计算机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系统中同时存在多个运行的程序，需要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管理和调度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511" y="1594197"/>
            <a:ext cx="113300" cy="11174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2380" y="803659"/>
            <a:ext cx="30539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内核的特征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761" y="1223181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761" y="1545636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901" y="2395794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761" y="2726799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0811" y="1815666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“同时”访问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511" y="1918233"/>
            <a:ext cx="113300" cy="1117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811" y="2083558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互斥共享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2" name="图片 11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511" y="2186125"/>
            <a:ext cx="113300" cy="11174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2380" y="803659"/>
            <a:ext cx="30539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内核的特征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761" y="1223181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并发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761" y="1545636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901" y="1862703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761" y="2456769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异步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918" y="2139702"/>
            <a:ext cx="57864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     利用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多道程序设计技术，让每个用户都觉得有一个计算机专门为他服务</a:t>
            </a:r>
            <a:endParaRPr lang="en-US" altLang="zh-CN" sz="13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" name="图片 8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511" y="2242269"/>
            <a:ext cx="113300" cy="11174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268760" y="771550"/>
            <a:ext cx="381642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操作系统内核的核心概念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图片 29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8700" y="1653649"/>
            <a:ext cx="3886808" cy="179601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44824" y="3858124"/>
            <a:ext cx="190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抽象</a:t>
            </a:r>
            <a:r>
              <a:rPr lang="en-US" altLang="zh-CN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虚拟化能力</a:t>
            </a:r>
          </a:p>
        </p:txBody>
      </p:sp>
    </p:spTree>
    <p:extLst>
      <p:ext uri="{BB962C8B-B14F-4D97-AF65-F5344CB8AC3E}">
        <p14:creationId xmlns:p14="http://schemas.microsoft.com/office/powerpoint/2010/main" val="11750726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概要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96497" y="1339445"/>
            <a:ext cx="5786478" cy="1930521"/>
            <a:chOff x="928662" y="928676"/>
            <a:chExt cx="7715304" cy="2574027"/>
          </a:xfrm>
        </p:grpSpPr>
        <p:sp>
          <p:nvSpPr>
            <p:cNvPr id="8" name="TextBox 7"/>
            <p:cNvSpPr txBox="1"/>
            <p:nvPr/>
          </p:nvSpPr>
          <p:spPr>
            <a:xfrm>
              <a:off x="928662" y="128586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4112"/>
            <a:ext cx="6855731" cy="3856451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488" y="2089543"/>
            <a:ext cx="3443523" cy="910835"/>
          </a:xfrm>
          <a:prstGeom prst="rect">
            <a:avLst/>
          </a:prstGeom>
        </p:spPr>
      </p:pic>
      <p:sp>
        <p:nvSpPr>
          <p:cNvPr id="19" name="TextBox 5"/>
          <p:cNvSpPr txBox="1"/>
          <p:nvPr/>
        </p:nvSpPr>
        <p:spPr>
          <a:xfrm>
            <a:off x="1718308" y="3428039"/>
            <a:ext cx="358128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  Linux  Windows</a:t>
            </a:r>
            <a:endParaRPr lang="zh-CN" altLang="en-US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27"/>
          <p:cNvSpPr>
            <a:spLocks noChangeArrowheads="1"/>
          </p:cNvSpPr>
          <p:nvPr/>
        </p:nvSpPr>
        <p:spPr bwMode="auto">
          <a:xfrm>
            <a:off x="2186862" y="3081758"/>
            <a:ext cx="1404156" cy="323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 BSD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UNIX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728700" y="2625756"/>
            <a:ext cx="4158462" cy="499484"/>
            <a:chOff x="827584" y="1071552"/>
            <a:chExt cx="7903632" cy="949325"/>
          </a:xfrm>
        </p:grpSpPr>
        <p:pic>
          <p:nvPicPr>
            <p:cNvPr id="25" name="Picture 6" descr="29123560875914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2981" y="1146164"/>
              <a:ext cx="1089025" cy="874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7" descr="30123560875914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7584" y="1131590"/>
              <a:ext cx="960438" cy="860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11" descr="34123560875914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71931" y="1149339"/>
              <a:ext cx="1087438" cy="871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2" descr="351235608759140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57869" y="1071552"/>
              <a:ext cx="973137" cy="906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13" descr="361235608759140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54892" y="1082663"/>
              <a:ext cx="1076324" cy="89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组合 69"/>
          <p:cNvGrpSpPr/>
          <p:nvPr/>
        </p:nvGrpSpPr>
        <p:grpSpPr>
          <a:xfrm>
            <a:off x="566682" y="2625757"/>
            <a:ext cx="4266474" cy="583790"/>
            <a:chOff x="71406" y="3625839"/>
            <a:chExt cx="9072626" cy="1241425"/>
          </a:xfrm>
        </p:grpSpPr>
        <p:pic>
          <p:nvPicPr>
            <p:cNvPr id="23" name="Picture 4" descr="271235608759140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31981" y="3905239"/>
              <a:ext cx="1449388" cy="839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5" descr="281235608759140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1406" y="3905239"/>
              <a:ext cx="1406525" cy="715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14" descr="37123560875914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271931" y="3781414"/>
              <a:ext cx="1101725" cy="108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17" descr="http://www.ad518.com/upfile/2012/02/2012-02-19-162216-p0cb3f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643570" y="3856027"/>
              <a:ext cx="776287" cy="76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21" descr="http://www.fwan.cn/data/attachment/portal/201209/19/090940h2l0i2vm6zvot96m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337457" y="4071948"/>
              <a:ext cx="180657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19" descr="http://www.leiphone.com/wp-content/uploads/2012/07/Jobs1-292x300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310333" y="3625839"/>
              <a:ext cx="1190625" cy="122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" name="Picture 2" descr="http://upload.wikimedia.org/wikipedia/commons/3/36/Ken_n_dennis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90" y="1599642"/>
            <a:ext cx="2275285" cy="147783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50" name="Picture 2" descr="https://images-cn.ssl-images-amazon.com/images/I/51AZYWX3AZL._SX323_BO1,204,203,200_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857" y="1840954"/>
            <a:ext cx="1130039" cy="164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6.23264E-7 L -5.55556E-7 -0.11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-0.02283 L 0.10243 -0.2835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" y="-1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1 -0.03364 L 0.11042 0.22678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13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课程信息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00576"/>
              </p:ext>
            </p:extLst>
          </p:nvPr>
        </p:nvGraphicFramePr>
        <p:xfrm>
          <a:off x="260648" y="1347614"/>
          <a:ext cx="6305551" cy="274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3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FF00"/>
                          </a:solidFill>
                        </a:rPr>
                        <a:t>Wiki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http://os.cs.tsinghua.edu.cn/oscourse/OS20</a:t>
                      </a:r>
                      <a:r>
                        <a:rPr lang="x-none" altLang="en-US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18spring</a:t>
                      </a:r>
                      <a:r>
                        <a:rPr lang="zh-CN" altLang="en-US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marL="68580" marR="68580" marT="34290" marB="34290"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156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FF00"/>
                          </a:solidFill>
                        </a:rPr>
                        <a:t>学堂在线</a:t>
                      </a:r>
                      <a:r>
                        <a:rPr lang="en-US" altLang="zh-CN" sz="1400" dirty="0" smtClean="0">
                          <a:solidFill>
                            <a:srgbClr val="FFFF00"/>
                          </a:solidFill>
                        </a:rPr>
                        <a:t>/</a:t>
                      </a:r>
                      <a:r>
                        <a:rPr lang="zh-CN" altLang="en-US" sz="1400" dirty="0" smtClean="0">
                          <a:solidFill>
                            <a:srgbClr val="FFFF00"/>
                          </a:solidFill>
                        </a:rPr>
                        <a:t>网络学堂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http://www.xuetangx.com/courses/course-v1:TsinghuaX+30240243X_2015_T2+2015_T2/about</a:t>
                      </a:r>
                      <a:r>
                        <a:rPr lang="zh-CN" altLang="en-US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 </a:t>
                      </a:r>
                      <a:endParaRPr lang="en-US" altLang="zh-CN" sz="1400" b="0" dirty="0" smtClean="0">
                        <a:solidFill>
                          <a:srgbClr val="FFFF00"/>
                        </a:solidFill>
                        <a:latin typeface="+mn-ea"/>
                      </a:endParaRPr>
                    </a:p>
                    <a:p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http://learn.tsinghua.edu.cn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+mn-ea"/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FF00"/>
                          </a:solidFill>
                        </a:rPr>
                        <a:t>Piazza</a:t>
                      </a:r>
                      <a:r>
                        <a:rPr lang="zh-CN" altLang="en-US" sz="1400" dirty="0" smtClean="0">
                          <a:solidFill>
                            <a:srgbClr val="FFFF00"/>
                          </a:solidFill>
                        </a:rPr>
                        <a:t>讨论区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https://piazza.com/tsinghua.edu.cn/spring2015/30240243x/home</a:t>
                      </a:r>
                      <a:r>
                        <a:rPr lang="zh-CN" altLang="en-US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marL="68580" marR="68580" marT="34290" marB="34290"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zh-CN" sz="1400" dirty="0" smtClean="0">
                          <a:solidFill>
                            <a:srgbClr val="FFFF00"/>
                          </a:solidFill>
                          <a:sym typeface="+mn-ea"/>
                        </a:rPr>
                        <a:t>微信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x-none" altLang="zh-CN" sz="1400" b="0" dirty="0">
                          <a:solidFill>
                            <a:srgbClr val="FFFF00"/>
                          </a:solidFill>
                          <a:latin typeface="+mn-ea"/>
                        </a:rPr>
                        <a:t>2018春-OS原理课</a:t>
                      </a: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17929"/>
                  </a:ext>
                </a:extLst>
              </a:tr>
              <a:tr h="287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dirty="0" smtClean="0">
                          <a:solidFill>
                            <a:srgbClr val="FFFF00"/>
                          </a:solidFill>
                        </a:rPr>
                        <a:t>实验楼在线实验环境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https://www.shiyanlou.com/courses/221</a:t>
                      </a:r>
                      <a:endParaRPr lang="x-none" altLang="zh-CN" sz="1400" b="0" dirty="0">
                        <a:solidFill>
                          <a:srgbClr val="FFFF00"/>
                        </a:solidFill>
                        <a:latin typeface="+mn-ea"/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33023"/>
                  </a:ext>
                </a:extLst>
              </a:tr>
              <a:tr h="287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dirty="0" smtClean="0">
                          <a:solidFill>
                            <a:srgbClr val="FFFF00"/>
                          </a:solidFill>
                        </a:rPr>
                        <a:t>腾讯云在线实验环境</a:t>
                      </a:r>
                      <a:endParaRPr lang="zh-CN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 err="1" smtClean="0">
                          <a:solidFill>
                            <a:srgbClr val="FFFF00"/>
                          </a:solidFill>
                          <a:latin typeface="+mn-ea"/>
                        </a:rPr>
                        <a:t>ssh</a:t>
                      </a:r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 </a:t>
                      </a:r>
                      <a:r>
                        <a:rPr lang="zh-CN" altLang="en-US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学号</a:t>
                      </a:r>
                      <a:r>
                        <a:rPr lang="en-US" altLang="zh-CN" sz="1400" b="0" dirty="0" smtClean="0">
                          <a:solidFill>
                            <a:srgbClr val="FFFF00"/>
                          </a:solidFill>
                          <a:latin typeface="+mn-ea"/>
                        </a:rPr>
                        <a:t>@140.143.187.14</a:t>
                      </a:r>
                      <a:endParaRPr lang="x-none" altLang="zh-CN" sz="1400" b="0" dirty="0">
                        <a:solidFill>
                          <a:srgbClr val="FFFF00"/>
                        </a:solidFill>
                        <a:latin typeface="+mn-ea"/>
                      </a:endParaRPr>
                    </a:p>
                  </a:txBody>
                  <a:tcPr marL="68580" marR="68580" marT="34290" marB="34290">
                    <a:solidFill>
                      <a:srgbClr val="558E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7574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67"/>
            <a:ext cx="6858000" cy="47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5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img3.doubanio.com/lpic/s70432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27" y="773367"/>
            <a:ext cx="1496733" cy="24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3" descr="android version name history Android 4.1新版操作系统以及历代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07043" y="2301720"/>
            <a:ext cx="2282444" cy="187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9" descr="Android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4694" y="2787774"/>
            <a:ext cx="423986" cy="31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3"/>
          <p:cNvGrpSpPr/>
          <p:nvPr/>
        </p:nvGrpSpPr>
        <p:grpSpPr bwMode="auto">
          <a:xfrm>
            <a:off x="2456892" y="2895786"/>
            <a:ext cx="1181292" cy="898724"/>
            <a:chOff x="0" y="0"/>
            <a:chExt cx="998" cy="745"/>
          </a:xfrm>
        </p:grpSpPr>
        <p:pic>
          <p:nvPicPr>
            <p:cNvPr id="21" name="等腰三角形 1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98" cy="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 rot="-3768918">
              <a:off x="439" y="80"/>
              <a:ext cx="343" cy="4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 eaLnBrk="1" hangingPunct="1">
                <a:buFontTx/>
                <a:buNone/>
              </a:pPr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376772" y="1275606"/>
            <a:ext cx="1566174" cy="2620018"/>
            <a:chOff x="1142976" y="2355726"/>
            <a:chExt cx="1571636" cy="2629155"/>
          </a:xfrm>
        </p:grpSpPr>
        <p:pic>
          <p:nvPicPr>
            <p:cNvPr id="24" name="Picture 28" descr="http://pic1a.nipic.com/2008-12-09/200812941912588_2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331640" y="2355726"/>
              <a:ext cx="886168" cy="1045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矩形 28"/>
            <p:cNvSpPr>
              <a:spLocks noChangeArrowheads="1"/>
            </p:cNvSpPr>
            <p:nvPr/>
          </p:nvSpPr>
          <p:spPr bwMode="auto">
            <a:xfrm>
              <a:off x="1300163" y="3426960"/>
              <a:ext cx="1414449" cy="3242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>
                <a:buFontTx/>
                <a:buNone/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Linux</a:t>
              </a:r>
              <a:endParaRPr lang="en-US" altLang="zh-CN" sz="1350" b="1" dirty="0"/>
            </a:p>
          </p:txBody>
        </p:sp>
        <p:pic>
          <p:nvPicPr>
            <p:cNvPr id="37" name="Picture 3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976" y="3786196"/>
              <a:ext cx="1214446" cy="119868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38" name="TextBox 37"/>
          <p:cNvSpPr txBox="1"/>
          <p:nvPr/>
        </p:nvSpPr>
        <p:spPr>
          <a:xfrm>
            <a:off x="2786058" y="803659"/>
            <a:ext cx="160735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0628" y="2301721"/>
            <a:ext cx="4273167" cy="385376"/>
            <a:chOff x="242596" y="901279"/>
            <a:chExt cx="8041596" cy="725232"/>
          </a:xfrm>
        </p:grpSpPr>
        <p:pic>
          <p:nvPicPr>
            <p:cNvPr id="11" name="Picture 4" descr="151235608759140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139952" y="901279"/>
              <a:ext cx="562259" cy="671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 descr="16123560875914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87624" y="987574"/>
              <a:ext cx="621336" cy="6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6" descr="171235608759140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04048" y="901279"/>
              <a:ext cx="726250" cy="725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0" descr="211235608759140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987824" y="1072729"/>
              <a:ext cx="837276" cy="525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2" descr="231235608759140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625852" y="915566"/>
              <a:ext cx="682452" cy="635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3" descr="241235608759140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42596" y="966367"/>
              <a:ext cx="634578" cy="6417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4" descr="251235608759140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051720" y="901279"/>
              <a:ext cx="736436" cy="71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4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915566"/>
              <a:ext cx="759864" cy="63559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6" name="Picture 9" descr="201235608759140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5868144" y="915566"/>
              <a:ext cx="672266" cy="652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89108E-6 L -0.18507 0.178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00" y="89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8214E-7 L 0.18455 -0.20395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0" y="-102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32 -0.09719 L 0.17379 -0.0132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2303852" y="803659"/>
            <a:ext cx="289323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家族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564904" y="3068749"/>
            <a:ext cx="3490283" cy="122730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571744" y="1357993"/>
            <a:ext cx="3482603" cy="153161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7" descr="28393798413787783956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33" y="3017349"/>
            <a:ext cx="1285884" cy="173879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696496" y="2250280"/>
            <a:ext cx="1982405" cy="7155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>
              <a:buFontTx/>
              <a:buNone/>
            </a:pP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微软从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DEC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聘请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Dave Cutler 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Windows NT</a:t>
            </a:r>
            <a:r>
              <a:rPr lang="zh-CN" altLang="en-US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主要设计师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54" y="2997839"/>
            <a:ext cx="1147956" cy="180696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96497" y="803660"/>
            <a:ext cx="5786478" cy="2466306"/>
            <a:chOff x="928662" y="214296"/>
            <a:chExt cx="7715304" cy="3288407"/>
          </a:xfrm>
        </p:grpSpPr>
        <p:sp>
          <p:nvSpPr>
            <p:cNvPr id="7" name="TextBox 6"/>
            <p:cNvSpPr txBox="1"/>
            <p:nvPr/>
          </p:nvSpPr>
          <p:spPr>
            <a:xfrm>
              <a:off x="3714745" y="214296"/>
              <a:ext cx="214314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内容摘要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662" y="128586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4" y="644112"/>
            <a:ext cx="6855731" cy="3856451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4488" y="2089543"/>
            <a:ext cx="3443523" cy="910835"/>
          </a:xfrm>
          <a:prstGeom prst="rect">
            <a:avLst/>
          </a:prstGeom>
        </p:spPr>
      </p:pic>
      <p:sp>
        <p:nvSpPr>
          <p:cNvPr id="19" name="TextBox 5"/>
          <p:cNvSpPr txBox="1"/>
          <p:nvPr/>
        </p:nvSpPr>
        <p:spPr>
          <a:xfrm>
            <a:off x="1645606" y="3228493"/>
            <a:ext cx="358128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历史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6" name="Picture 6" descr="恐龙 的图像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93" y="3729484"/>
            <a:ext cx="1870819" cy="115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三叶虫 的图像结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094220"/>
            <a:ext cx="1096243" cy="79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爬行动物 的图像结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846" y="3641177"/>
            <a:ext cx="1345430" cy="82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哺乳动物 的图像结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078" y="3333180"/>
            <a:ext cx="1460351" cy="110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人类始祖 露西 的图像结果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5" y="2840490"/>
            <a:ext cx="981136" cy="10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979" y="328252"/>
            <a:ext cx="1247466" cy="1446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8800" y="1879656"/>
            <a:ext cx="1433441" cy="79925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对象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52736" y="2355726"/>
            <a:ext cx="1550366" cy="191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2089538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操作系统为什么改变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96497" y="1232288"/>
            <a:ext cx="5786478" cy="858951"/>
            <a:chOff x="928662" y="785800"/>
            <a:chExt cx="7715304" cy="1145267"/>
          </a:xfrm>
        </p:grpSpPr>
        <p:sp>
          <p:nvSpPr>
            <p:cNvPr id="40" name="TextBox 39"/>
            <p:cNvSpPr txBox="1"/>
            <p:nvPr/>
          </p:nvSpPr>
          <p:spPr>
            <a:xfrm>
              <a:off x="928662" y="1142991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原则：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设计随着各种相关技术的改变而做出一定的改变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28662" y="1500180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在过去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二十年底层技术有极大的改变 !!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8662" y="785800"/>
              <a:ext cx="7715304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主要功能：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硬件抽象和协调管理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32281" y="2035966"/>
            <a:ext cx="5518586" cy="323165"/>
            <a:chOff x="1643042" y="1857370"/>
            <a:chExt cx="7358114" cy="430886"/>
          </a:xfrm>
        </p:grpSpPr>
        <p:sp>
          <p:nvSpPr>
            <p:cNvPr id="43" name="TextBox 42"/>
            <p:cNvSpPr txBox="1"/>
            <p:nvPr/>
          </p:nvSpPr>
          <p:spPr>
            <a:xfrm>
              <a:off x="1794109" y="1857370"/>
              <a:ext cx="7207047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从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1981到 2012计算机系统的对比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4" name="图片 4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042" y="1994125"/>
              <a:ext cx="151066" cy="148997"/>
            </a:xfrm>
            <a:prstGeom prst="rect">
              <a:avLst/>
            </a:prstGeom>
          </p:spPr>
        </p:pic>
      </p:grpSp>
      <p:pic>
        <p:nvPicPr>
          <p:cNvPr id="12" name="对象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589094" y="2355726"/>
            <a:ext cx="1403251" cy="191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对象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975023" y="2355726"/>
            <a:ext cx="1039505" cy="191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96497" y="803660"/>
            <a:ext cx="5893635" cy="2214930"/>
            <a:chOff x="928662" y="214296"/>
            <a:chExt cx="7858180" cy="2953241"/>
          </a:xfrm>
        </p:grpSpPr>
        <p:sp>
          <p:nvSpPr>
            <p:cNvPr id="17" name="TextBox 16"/>
            <p:cNvSpPr txBox="1"/>
            <p:nvPr/>
          </p:nvSpPr>
          <p:spPr>
            <a:xfrm>
              <a:off x="2786050" y="214296"/>
              <a:ext cx="60007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历史</a:t>
              </a:r>
              <a:endPara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单用户系统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8662" y="1285865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批处理系统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1665080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多道程序系统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8662" y="200024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分时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235743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个人计算机：每个用户一个系统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8662" y="2736650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分布式计算：每个用户多个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  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31" name="Picture 6" descr="恐龙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93" y="3729484"/>
            <a:ext cx="1870819" cy="115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三叶虫 的图像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4094220"/>
            <a:ext cx="1096243" cy="79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爬行动物 的图像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846" y="3641177"/>
            <a:ext cx="1345430" cy="82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哺乳动物 的图像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078" y="3333180"/>
            <a:ext cx="1460351" cy="110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人类始祖 露西 的图像结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5" y="2840490"/>
            <a:ext cx="981136" cy="10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979" y="328252"/>
            <a:ext cx="1247466" cy="144642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8800" y="1879656"/>
            <a:ext cx="1433441" cy="79925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 txBox="1">
            <a:spLocks noGrp="1" noChangeArrowheads="1"/>
          </p:cNvSpPr>
          <p:nvPr/>
        </p:nvSpPr>
        <p:spPr bwMode="auto">
          <a:xfrm>
            <a:off x="4777953" y="8977325"/>
            <a:ext cx="1589485" cy="382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 hangingPunct="1">
              <a:buSzPct val="100000"/>
            </a:pPr>
            <a:fld id="{AE7B44CE-36B3-45E0-81FC-365C63E04397}" type="slidenum">
              <a:rPr lang="zh-CN" altLang="en-US" sz="1050"/>
              <a:t>36</a:t>
            </a:fld>
            <a:endParaRPr lang="zh-CN" altLang="en-US" sz="1350"/>
          </a:p>
        </p:txBody>
      </p:sp>
      <p:grpSp>
        <p:nvGrpSpPr>
          <p:cNvPr id="12" name="组合 11"/>
          <p:cNvGrpSpPr/>
          <p:nvPr/>
        </p:nvGrpSpPr>
        <p:grpSpPr>
          <a:xfrm>
            <a:off x="696497" y="803659"/>
            <a:ext cx="5786478" cy="3589760"/>
            <a:chOff x="928662" y="214296"/>
            <a:chExt cx="7715304" cy="4786346"/>
          </a:xfrm>
        </p:grpSpPr>
        <p:sp>
          <p:nvSpPr>
            <p:cNvPr id="82" name="TextBox 81"/>
            <p:cNvSpPr txBox="1"/>
            <p:nvPr/>
          </p:nvSpPr>
          <p:spPr>
            <a:xfrm>
              <a:off x="2643174" y="214296"/>
              <a:ext cx="60007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单用户系统（</a:t>
              </a:r>
              <a:r>
                <a:rPr lang="en-US" altLang="zh-CN" sz="2250" b="1" dirty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4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5-</a:t>
              </a:r>
              <a:r>
                <a:rPr lang="en-US" altLang="zh-CN" sz="2250" b="1" dirty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5)</a:t>
              </a:r>
              <a:endPara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28662" y="857239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=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装载器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通用子程序库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67" name="Picture 7" descr="691235608759140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796962" y="1779005"/>
              <a:ext cx="5007286" cy="1152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 descr="71123560875914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14678" y="3052284"/>
              <a:ext cx="2617828" cy="1948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928662" y="128586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问题：昂贵组件的低利用率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9" name="Picture 4" descr="三叶虫 的图像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79" y="4205325"/>
            <a:ext cx="1096243" cy="79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1982381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批处理（</a:t>
            </a:r>
            <a:r>
              <a:rPr lang="en-US" altLang="zh-CN" sz="225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5-</a:t>
            </a:r>
            <a:r>
              <a:rPr lang="en-US" altLang="zh-CN" sz="225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6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5)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6497" y="1232288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顺序执行与批处理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21" name="Picture 7" descr="72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9416" y="2827041"/>
            <a:ext cx="4513771" cy="104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5" descr="811235608759140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00069" y="1664596"/>
            <a:ext cx="4492072" cy="103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恐龙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81" y="3994490"/>
            <a:ext cx="1870819" cy="115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96497" y="1221600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保持多个工作在内存中并且在各工作间复用</a:t>
            </a:r>
            <a: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82381" y="803660"/>
            <a:ext cx="45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多道程序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6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5-</a:t>
            </a:r>
            <a:r>
              <a:rPr lang="en-US" altLang="zh-CN" sz="2250" b="1" dirty="0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’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80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图片 20" descr="图片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203" y="1589810"/>
            <a:ext cx="5363374" cy="2649888"/>
          </a:xfrm>
          <a:prstGeom prst="rect">
            <a:avLst/>
          </a:prstGeom>
        </p:spPr>
      </p:pic>
      <p:pic>
        <p:nvPicPr>
          <p:cNvPr id="6" name="图片 5" descr="图片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640" y="1593679"/>
            <a:ext cx="5363374" cy="2649887"/>
          </a:xfrm>
          <a:prstGeom prst="rect">
            <a:avLst/>
          </a:prstGeom>
        </p:spPr>
      </p:pic>
      <p:pic>
        <p:nvPicPr>
          <p:cNvPr id="7" name="Picture 6" descr="恐龙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81" y="3985815"/>
            <a:ext cx="1870819" cy="115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96497" y="803660"/>
            <a:ext cx="5786478" cy="3523727"/>
            <a:chOff x="928662" y="214296"/>
            <a:chExt cx="7715304" cy="4698303"/>
          </a:xfrm>
        </p:grpSpPr>
        <p:sp>
          <p:nvSpPr>
            <p:cNvPr id="19" name="TextBox 18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定时中断用于工作对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的复用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3174" y="214296"/>
              <a:ext cx="60007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分时（</a:t>
              </a:r>
              <a:r>
                <a:rPr lang="en-US" altLang="zh-CN" sz="2400" b="1" dirty="0">
                  <a:solidFill>
                    <a:srgbClr val="11576A"/>
                  </a:solidFill>
                  <a:latin typeface="Arial" panose="02080604020202020204" charset="0"/>
                  <a:sym typeface="Lucida Sans" pitchFamily="34" charset="0"/>
                </a:rPr>
                <a:t>’</a:t>
              </a:r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70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-)</a:t>
              </a:r>
              <a:endPara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9" name="图片 28" descr="图片3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414" y="1500180"/>
              <a:ext cx="6715172" cy="3412419"/>
            </a:xfrm>
            <a:prstGeom prst="rect">
              <a:avLst/>
            </a:prstGeom>
          </p:spPr>
        </p:pic>
      </p:grpSp>
      <p:pic>
        <p:nvPicPr>
          <p:cNvPr id="8" name="Picture 8" descr="爬行动物 的图像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16" y="4287806"/>
            <a:ext cx="1345430" cy="82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607331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操作系统课是多门课程的综合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96496" y="1339445"/>
            <a:ext cx="6161528" cy="2466306"/>
            <a:chOff x="928662" y="928676"/>
            <a:chExt cx="8215370" cy="3288407"/>
          </a:xfrm>
        </p:grpSpPr>
        <p:sp>
          <p:nvSpPr>
            <p:cNvPr id="21" name="TextBox 20"/>
            <p:cNvSpPr txBox="1"/>
            <p:nvPr/>
          </p:nvSpPr>
          <p:spPr>
            <a:xfrm>
              <a:off x="928662" y="9286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综合课程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-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结合许多不同的课程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729" y="1285867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程序设计语言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3" name="图片 2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428729" y="164305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数据结构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779811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28729" y="2000247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算法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428729" y="235743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计算机组成原理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/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体系结构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9" name="图片 2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494191"/>
              <a:ext cx="151066" cy="14899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28662" y="274314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材料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28729" y="310033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操作系统概念和原理、源代码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2" name="图片 3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237089"/>
              <a:ext cx="151066" cy="148997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28662" y="342900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技能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428729" y="378619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操作系统的设计和实现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5" name="图片 3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922951"/>
              <a:ext cx="151066" cy="14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382947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339438" y="758836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个人电脑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移动终端操作系统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96496" y="1339445"/>
            <a:ext cx="6161528" cy="1469703"/>
            <a:chOff x="928662" y="928676"/>
            <a:chExt cx="8215370" cy="1959603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9" y="1285867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单用户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9" y="1671575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利用率已不再是关注点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0832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3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个人电脑</a:t>
              </a:r>
              <a:r>
                <a:rPr lang="en-US" altLang="zh-CN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移动终端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28729" y="207168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重点是用户界面和多媒体功能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28729" y="245739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很多老的服务和功能不存在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594147"/>
              <a:ext cx="151066" cy="148997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696496" y="2764677"/>
            <a:ext cx="6161528" cy="1180422"/>
            <a:chOff x="928662" y="2828984"/>
            <a:chExt cx="8215370" cy="1573895"/>
          </a:xfrm>
        </p:grpSpPr>
        <p:sp>
          <p:nvSpPr>
            <p:cNvPr id="24" name="TextBox 23"/>
            <p:cNvSpPr txBox="1"/>
            <p:nvPr/>
          </p:nvSpPr>
          <p:spPr>
            <a:xfrm>
              <a:off x="1428729" y="3186175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最初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操作系统作为一个简单的服务提供者 (简单库)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322929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28729" y="357188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现在：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支持协调和沟通的多应用系统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7" name="图片 2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708637"/>
              <a:ext cx="151066" cy="14899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928662" y="282898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演变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28729" y="397199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越来越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多的安全问题 (如，电子商务、医疗记录)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30" name="图片 2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4108747"/>
              <a:ext cx="151066" cy="148997"/>
            </a:xfrm>
            <a:prstGeom prst="rect">
              <a:avLst/>
            </a:prstGeom>
          </p:spPr>
        </p:pic>
      </p:grpSp>
      <p:pic>
        <p:nvPicPr>
          <p:cNvPr id="21" name="Picture 10" descr="哺乳动物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4047665"/>
            <a:ext cx="1460351" cy="110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人类始祖 露西 的图像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6" y="4047665"/>
            <a:ext cx="981136" cy="10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96496" y="803660"/>
            <a:ext cx="6161528" cy="2594850"/>
            <a:chOff x="928662" y="214296"/>
            <a:chExt cx="8215370" cy="3459801"/>
          </a:xfrm>
        </p:grpSpPr>
        <p:sp>
          <p:nvSpPr>
            <p:cNvPr id="118" name="TextBox 117"/>
            <p:cNvSpPr txBox="1"/>
            <p:nvPr/>
          </p:nvSpPr>
          <p:spPr>
            <a:xfrm>
              <a:off x="928662" y="1328785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网络支持成为一个重要的功能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43240" y="214296"/>
              <a:ext cx="60007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分布式操作系统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9" y="210020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跨多系统的数据共享和协调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36957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28662" y="1714493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通常支持分布式服务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28729" y="285750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松、紧耦合系统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94257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28662" y="245739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可能使用多个处理器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3243210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高可用性与可靠性的要求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208" y="4227934"/>
            <a:ext cx="1433441" cy="79925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7108" y="803659"/>
            <a:ext cx="6640916" cy="3053975"/>
            <a:chOff x="289478" y="214296"/>
            <a:chExt cx="8854554" cy="4071966"/>
          </a:xfrm>
        </p:grpSpPr>
        <p:sp>
          <p:nvSpPr>
            <p:cNvPr id="17" name="TextBox 16"/>
            <p:cNvSpPr txBox="1"/>
            <p:nvPr/>
          </p:nvSpPr>
          <p:spPr>
            <a:xfrm>
              <a:off x="3143240" y="214296"/>
              <a:ext cx="60007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分布式操作系统</a:t>
              </a:r>
            </a:p>
          </p:txBody>
        </p:sp>
        <p:pic>
          <p:nvPicPr>
            <p:cNvPr id="14" name="图片 13" descr="图片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478" y="1102260"/>
              <a:ext cx="8617329" cy="3184002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559" y="4344248"/>
            <a:ext cx="1433441" cy="79925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393017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操作系统演变中的计算机系统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8530" y="2411015"/>
            <a:ext cx="1446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en-US" altLang="zh-CN" sz="12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iOS</a:t>
            </a:r>
            <a:r>
              <a:rPr lang="en-US" altLang="zh-CN" sz="12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/Android,…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42646" y="3429008"/>
            <a:ext cx="3750497" cy="933918"/>
            <a:chOff x="642910" y="3714758"/>
            <a:chExt cx="5000662" cy="1245224"/>
          </a:xfrm>
        </p:grpSpPr>
        <p:pic>
          <p:nvPicPr>
            <p:cNvPr id="8" name="Picture 4" descr="mainframe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4000510"/>
              <a:ext cx="893739" cy="85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42910" y="3714758"/>
              <a:ext cx="1357323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AIX/HP-UX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14481" y="4590650"/>
              <a:ext cx="3929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主机型计算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(Mainframe computing)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2646" y="2893222"/>
            <a:ext cx="5250695" cy="1125149"/>
            <a:chOff x="642910" y="3000378"/>
            <a:chExt cx="7000926" cy="1500199"/>
          </a:xfrm>
        </p:grpSpPr>
        <p:pic>
          <p:nvPicPr>
            <p:cNvPr id="9" name="Picture 5" descr="comput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32" y="3286131"/>
              <a:ext cx="1431064" cy="121444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642910" y="3000378"/>
              <a:ext cx="3071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Windows/Linux/BSD,…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1099" y="4105404"/>
              <a:ext cx="3929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个人机计算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(Personal computing)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14745" y="3705671"/>
              <a:ext cx="3929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网络计算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(Internet computing)</a:t>
              </a:r>
            </a:p>
          </p:txBody>
        </p:sp>
        <p:pic>
          <p:nvPicPr>
            <p:cNvPr id="19" name="图片 18" descr="14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3306" y="3163792"/>
              <a:ext cx="1188341" cy="592402"/>
            </a:xfrm>
            <a:prstGeom prst="rect">
              <a:avLst/>
            </a:prstGeom>
          </p:spPr>
        </p:pic>
      </p:grpSp>
      <p:cxnSp>
        <p:nvCxnSpPr>
          <p:cNvPr id="22" name="直接箭头连接符 21"/>
          <p:cNvCxnSpPr>
            <a:endCxn id="10" idx="2"/>
          </p:cNvCxnSpPr>
          <p:nvPr/>
        </p:nvCxnSpPr>
        <p:spPr>
          <a:xfrm flipV="1">
            <a:off x="2347597" y="2019568"/>
            <a:ext cx="294683" cy="32803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1528530" y="2678907"/>
            <a:ext cx="321471" cy="2143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3" idx="0"/>
          </p:cNvCxnSpPr>
          <p:nvPr/>
        </p:nvCxnSpPr>
        <p:spPr>
          <a:xfrm flipV="1">
            <a:off x="751642" y="3161115"/>
            <a:ext cx="455417" cy="26789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2186862" y="1329612"/>
            <a:ext cx="3964811" cy="1761526"/>
            <a:chOff x="2915816" y="915566"/>
            <a:chExt cx="5286414" cy="2348701"/>
          </a:xfrm>
        </p:grpSpPr>
        <p:grpSp>
          <p:nvGrpSpPr>
            <p:cNvPr id="25" name="组合 24"/>
            <p:cNvGrpSpPr/>
            <p:nvPr/>
          </p:nvGrpSpPr>
          <p:grpSpPr>
            <a:xfrm>
              <a:off x="2915816" y="915566"/>
              <a:ext cx="5286414" cy="2348701"/>
              <a:chOff x="3143240" y="928676"/>
              <a:chExt cx="5286414" cy="2348701"/>
            </a:xfrm>
          </p:grpSpPr>
          <p:pic>
            <p:nvPicPr>
              <p:cNvPr id="5" name="Picture 1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857752" y="928676"/>
                <a:ext cx="2357454" cy="11075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3143240" y="1233064"/>
                <a:ext cx="121444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en-US" altLang="zh-CN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Future OS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786315" y="2070893"/>
                <a:ext cx="3643339" cy="120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普适计算</a:t>
                </a:r>
                <a:r>
                  <a:rPr lang="en-US" altLang="zh-CN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(Pervasive computing)</a:t>
                </a: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，</a:t>
                </a:r>
                <a:endPara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  <a:p>
                <a:pPr marL="257175" indent="-257175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移动计算，云计算，大数据处理，许</a:t>
                </a:r>
                <a:endPara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  <a:p>
                <a:pPr marL="257175" indent="-257175">
                  <a:spcBef>
                    <a:spcPct val="20000"/>
                  </a:spcBef>
                  <a:buClr>
                    <a:srgbClr val="FFFF66"/>
                  </a:buClr>
                </a:pPr>
                <a:r>
                  <a:rPr lang="zh-CN" altLang="en-US" sz="1200" b="1" dirty="0">
                    <a:solidFill>
                      <a:srgbClr val="11576A"/>
                    </a:solidFill>
                    <a:latin typeface="微软雅黑" pitchFamily="34" charset="-122"/>
                    <a:ea typeface="微软雅黑" pitchFamily="34" charset="-122"/>
                    <a:sym typeface="MS PGothic" pitchFamily="34" charset="-128"/>
                  </a:rPr>
                  <a:t>多联网设备为许多人提供个性化的服务</a:t>
                </a:r>
                <a:endPara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endParaRPr>
              </a:p>
            </p:txBody>
          </p:sp>
        </p:grpSp>
        <p:pic>
          <p:nvPicPr>
            <p:cNvPr id="6" name="图片 5" descr="14-1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2094" y="1131590"/>
              <a:ext cx="500066" cy="785819"/>
            </a:xfrm>
            <a:prstGeom prst="rect">
              <a:avLst/>
            </a:prstGeom>
          </p:spPr>
        </p:pic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3334" y="3638361"/>
            <a:ext cx="1247466" cy="144642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96497" y="803660"/>
            <a:ext cx="5786478" cy="2466306"/>
            <a:chOff x="928662" y="214296"/>
            <a:chExt cx="7715304" cy="3288407"/>
          </a:xfrm>
        </p:grpSpPr>
        <p:sp>
          <p:nvSpPr>
            <p:cNvPr id="7" name="TextBox 6"/>
            <p:cNvSpPr txBox="1"/>
            <p:nvPr/>
          </p:nvSpPr>
          <p:spPr>
            <a:xfrm>
              <a:off x="3714745" y="214296"/>
              <a:ext cx="214314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内容摘要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8662" y="1285867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什么是操作系统？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8662" y="164305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200024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如何学习操作系统？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62" y="92867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课程概述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8662" y="235743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操作系统实例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8662" y="271462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操作系统的演变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3071816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操作系统结构</a:t>
              </a:r>
              <a:endParaRPr lang="en-US" altLang="zh-CN" sz="1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7" name="图片 16" descr="封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4" y="644112"/>
            <a:ext cx="6855731" cy="3856451"/>
          </a:xfrm>
          <a:prstGeom prst="rect">
            <a:avLst/>
          </a:prstGeom>
        </p:spPr>
      </p:pic>
      <p:pic>
        <p:nvPicPr>
          <p:cNvPr id="18" name="图片 17" descr="封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488" y="2089543"/>
            <a:ext cx="3443523" cy="910835"/>
          </a:xfrm>
          <a:prstGeom prst="rect">
            <a:avLst/>
          </a:prstGeom>
        </p:spPr>
      </p:pic>
      <p:sp>
        <p:nvSpPr>
          <p:cNvPr id="19" name="TextBox 5"/>
          <p:cNvSpPr txBox="1"/>
          <p:nvPr/>
        </p:nvSpPr>
        <p:spPr>
          <a:xfrm>
            <a:off x="1645606" y="3228493"/>
            <a:ext cx="40156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结构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简单 分层  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单体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宏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外 核</a:t>
            </a:r>
            <a:r>
              <a:rPr lang="zh-CN" altLang="en-US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250" b="1" dirty="0" smtClean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82182" y="770200"/>
            <a:ext cx="6161504" cy="3451361"/>
            <a:chOff x="642910" y="169684"/>
            <a:chExt cx="8215338" cy="4601814"/>
          </a:xfrm>
        </p:grpSpPr>
        <p:sp>
          <p:nvSpPr>
            <p:cNvPr id="39" name="TextBox 38"/>
            <p:cNvSpPr txBox="1"/>
            <p:nvPr/>
          </p:nvSpPr>
          <p:spPr>
            <a:xfrm>
              <a:off x="1403649" y="169684"/>
              <a:ext cx="478634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简单结构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2910" y="785800"/>
              <a:ext cx="82153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MS-DOS – 在最小的空间，设计用于提供大部分功能 (1981~1994)</a:t>
              </a:r>
            </a:p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22605" y="1142991"/>
              <a:ext cx="7207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没有拆分为模块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44" name="图片 4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538" y="1279745"/>
              <a:ext cx="151066" cy="148997"/>
            </a:xfrm>
            <a:prstGeom prst="rect">
              <a:avLst/>
            </a:prstGeom>
          </p:spPr>
        </p:pic>
        <p:pic>
          <p:nvPicPr>
            <p:cNvPr id="11" name="Picture 7" descr="1721235608759140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221687" y="2214560"/>
              <a:ext cx="3100715" cy="2543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8" descr="1741235608759140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972469" y="2139702"/>
              <a:ext cx="2740826" cy="2631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1222605" y="1528698"/>
              <a:ext cx="74213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虽然 MS-DOS 在接口和功能水平没有很好地分离，主要用汇编编写</a:t>
              </a:r>
              <a:endPara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538" y="1665453"/>
              <a:ext cx="151066" cy="148997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4077072" y="783011"/>
            <a:ext cx="267534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acro/</a:t>
            </a:r>
            <a:r>
              <a:rPr lang="en-US" altLang="zh-CN" sz="225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kernel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04664" y="803660"/>
            <a:ext cx="6161504" cy="3051277"/>
            <a:chOff x="928662" y="214296"/>
            <a:chExt cx="8215338" cy="4068369"/>
          </a:xfrm>
        </p:grpSpPr>
        <p:sp>
          <p:nvSpPr>
            <p:cNvPr id="17" name="TextBox 16"/>
            <p:cNvSpPr txBox="1"/>
            <p:nvPr/>
          </p:nvSpPr>
          <p:spPr>
            <a:xfrm>
              <a:off x="3643306" y="214296"/>
              <a:ext cx="371477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分层结构</a:t>
              </a:r>
            </a:p>
          </p:txBody>
        </p:sp>
        <p:pic>
          <p:nvPicPr>
            <p:cNvPr id="12" name="Picture 7" descr="1751235608759140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105126" y="987574"/>
              <a:ext cx="3295091" cy="3295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928662" y="928676"/>
              <a:ext cx="82153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将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操作系统分为多层 (levels)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08357" y="1285867"/>
              <a:ext cx="72070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每层建立在低层之上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5" name="图片 14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1422621"/>
              <a:ext cx="151066" cy="14899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08357" y="1671575"/>
              <a:ext cx="7421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最底层(layer 0), 是硬件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9" name="图片 18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1808329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508357" y="2071684"/>
              <a:ext cx="7421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最高层(layer N) 是用户界面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290" y="2208439"/>
              <a:ext cx="151066" cy="14899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8662" y="2457392"/>
              <a:ext cx="821533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每一层仅使用更低一层的功能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（操作）和服务。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077072" y="783011"/>
            <a:ext cx="267534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acro/</a:t>
            </a:r>
            <a:r>
              <a:rPr lang="en-US" altLang="zh-CN" sz="225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kernel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灯片编号占位符 5"/>
          <p:cNvSpPr txBox="1">
            <a:spLocks noGrp="1" noChangeArrowheads="1"/>
          </p:cNvSpPr>
          <p:nvPr/>
        </p:nvSpPr>
        <p:spPr bwMode="auto">
          <a:xfrm>
            <a:off x="4777953" y="8977325"/>
            <a:ext cx="1589485" cy="3821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r" hangingPunct="1">
              <a:buSzPct val="100000"/>
            </a:pPr>
            <a:fld id="{AE7B44CE-36B3-45E0-81FC-365C63E04397}" type="slidenum">
              <a:rPr lang="zh-CN" altLang="en-US" sz="1050"/>
              <a:t>47</a:t>
            </a:fld>
            <a:endParaRPr lang="zh-CN" altLang="en-US" sz="1350"/>
          </a:p>
        </p:txBody>
      </p:sp>
      <p:grpSp>
        <p:nvGrpSpPr>
          <p:cNvPr id="9" name="组合 8"/>
          <p:cNvGrpSpPr/>
          <p:nvPr/>
        </p:nvGrpSpPr>
        <p:grpSpPr>
          <a:xfrm>
            <a:off x="535761" y="815148"/>
            <a:ext cx="6322239" cy="3618751"/>
            <a:chOff x="928662" y="301052"/>
            <a:chExt cx="8429651" cy="4825001"/>
          </a:xfrm>
        </p:grpSpPr>
        <p:sp>
          <p:nvSpPr>
            <p:cNvPr id="82" name="TextBox 81"/>
            <p:cNvSpPr txBox="1"/>
            <p:nvPr/>
          </p:nvSpPr>
          <p:spPr>
            <a:xfrm>
              <a:off x="1137909" y="301052"/>
              <a:ext cx="600079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UNIX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操作系统与</a:t>
              </a:r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语言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28662" y="928676"/>
              <a:ext cx="84296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1972由 Kenneth Thompson和Dennis Ritchie在贝尔实验室设计.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28662" y="135730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设计用于 UNIX 操作系统的编码例程.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01977" y="2143122"/>
              <a:ext cx="3143398" cy="2573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2787663" y="4714890"/>
              <a:ext cx="4570419" cy="4111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76199" tIns="38099" rIns="76199" bIns="38099"/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K. Thompson and D. Ritchie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174301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“高级”系统编程语言创建可移植操作系统的概念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077072" y="783011"/>
            <a:ext cx="2675348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acro/</a:t>
            </a:r>
            <a:r>
              <a:rPr lang="en-US" altLang="zh-CN" sz="225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kernel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702780" y="771550"/>
            <a:ext cx="45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uCore</a:t>
            </a:r>
            <a:r>
              <a:rPr lang="zh-CN" altLang="en-US" sz="24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结构</a:t>
            </a:r>
          </a:p>
        </p:txBody>
      </p:sp>
      <p:pic>
        <p:nvPicPr>
          <p:cNvPr id="66" name="图片 65" descr="图片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794" y="1329613"/>
            <a:ext cx="4496408" cy="2730869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268760" y="2499742"/>
            <a:ext cx="3816424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72210" y="771550"/>
            <a:ext cx="2675348" cy="43858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acro/</a:t>
            </a:r>
            <a:r>
              <a:rPr lang="en-US" altLang="zh-CN" sz="2250" b="1" dirty="0" err="1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uni</a:t>
            </a:r>
            <a:r>
              <a:rPr lang="en-US" altLang="zh-CN" sz="225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 kernel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4814" y="2139703"/>
            <a:ext cx="2817409" cy="2040401"/>
          </a:xfrm>
          <a:prstGeom prst="rect">
            <a:avLst/>
          </a:prstGeom>
        </p:spPr>
      </p:pic>
      <p:pic>
        <p:nvPicPr>
          <p:cNvPr id="13" name="图片 12" descr="图片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0808" y="2247714"/>
            <a:ext cx="2817409" cy="203479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768067" y="803660"/>
            <a:ext cx="45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微内核结构（</a:t>
            </a:r>
            <a:r>
              <a:rPr lang="en-US" altLang="zh-CN" sz="2400" b="1" dirty="0">
                <a:solidFill>
                  <a:srgbClr val="11576A"/>
                </a:solidFill>
                <a:latin typeface="Arial" panose="02080604020202020204" charset="0"/>
                <a:ea typeface="微软雅黑" pitchFamily="34" charset="-122"/>
                <a:sym typeface="Lucida Sans" pitchFamily="34" charset="0"/>
              </a:rPr>
              <a:t>Microkernel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658" y="1275606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1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尽可能把内核功能移到用户空间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658" y="1543499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lvl="1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20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 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用户模块间的通信使用消息传递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50658" y="1811391"/>
            <a:ext cx="5786478" cy="591057"/>
            <a:chOff x="467544" y="1557938"/>
            <a:chExt cx="7715304" cy="788077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557938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好处: 灵活/安全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…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4" y="1915128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1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缺点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: 性能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pic>
        <p:nvPicPr>
          <p:cNvPr id="10" name="图片 9" descr="图片8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4001" y="2770341"/>
            <a:ext cx="1120418" cy="905106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2357977" y="2446305"/>
            <a:ext cx="1512168" cy="1620180"/>
            <a:chOff x="2771800" y="2355726"/>
            <a:chExt cx="2016224" cy="2160240"/>
          </a:xfrm>
        </p:grpSpPr>
        <p:cxnSp>
          <p:nvCxnSpPr>
            <p:cNvPr id="16" name="直接箭头连接符 15"/>
            <p:cNvCxnSpPr/>
            <p:nvPr/>
          </p:nvCxnSpPr>
          <p:spPr>
            <a:xfrm flipH="1" flipV="1">
              <a:off x="2987824" y="2355726"/>
              <a:ext cx="36004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4211960" y="2355726"/>
              <a:ext cx="504056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V="1">
              <a:off x="3779912" y="3939902"/>
              <a:ext cx="0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 flipV="1">
              <a:off x="4499992" y="3579862"/>
              <a:ext cx="288032" cy="14401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 flipV="1">
              <a:off x="2771800" y="3579862"/>
              <a:ext cx="360040" cy="21602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2465989" y="2554317"/>
            <a:ext cx="1404156" cy="1188132"/>
            <a:chOff x="2915816" y="2499742"/>
            <a:chExt cx="1872208" cy="1584176"/>
          </a:xfrm>
        </p:grpSpPr>
        <p:cxnSp>
          <p:nvCxnSpPr>
            <p:cNvPr id="40" name="直接箭头连接符 39"/>
            <p:cNvCxnSpPr/>
            <p:nvPr/>
          </p:nvCxnSpPr>
          <p:spPr>
            <a:xfrm flipH="1" flipV="1">
              <a:off x="2915816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 flipV="1">
              <a:off x="3779912" y="2499742"/>
              <a:ext cx="0" cy="28803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4499992" y="3003798"/>
              <a:ext cx="288032" cy="144016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421196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H="1">
              <a:off x="3131840" y="3867894"/>
              <a:ext cx="216024" cy="21602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1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0648" y="2714344"/>
            <a:ext cx="3096345" cy="1441582"/>
            <a:chOff x="260648" y="2714344"/>
            <a:chExt cx="3096345" cy="1441582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60648" y="2714344"/>
              <a:ext cx="1540669" cy="4381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写操作系统很酷!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260648" y="2991574"/>
              <a:ext cx="2513409" cy="3142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掌握操作系统是一个挑战!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260648" y="3843846"/>
              <a:ext cx="2992040" cy="3120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我要参与系统软件开发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262306" y="3277133"/>
              <a:ext cx="1797844" cy="3181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操作系统很有用!</a:t>
              </a: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60649" y="3554362"/>
              <a:ext cx="3096344" cy="304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/>
            <a:lstStyle/>
            <a:p>
              <a:pPr hangingPunct="1"/>
              <a:r>
                <a:rPr lang="zh-CN" altLang="en-US" sz="135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我想了解操作系统到底是如何工作的？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089538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学习操作系统的目的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96496" y="1285866"/>
            <a:ext cx="6161528" cy="1146949"/>
            <a:chOff x="928662" y="928676"/>
            <a:chExt cx="8215370" cy="1529264"/>
          </a:xfrm>
        </p:grpSpPr>
        <p:sp>
          <p:nvSpPr>
            <p:cNvPr id="18" name="TextBox 17"/>
            <p:cNvSpPr txBox="1"/>
            <p:nvPr/>
          </p:nvSpPr>
          <p:spPr>
            <a:xfrm>
              <a:off x="928662" y="928676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已有操作系统很好，我将来的工作不会写操作系统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729" y="1275036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35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Windows,Linux</a:t>
              </a:r>
              <a:r>
                <a:rPr lang="en-US" altLang="zh-CN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.</a:t>
              </a:r>
            </a:p>
          </p:txBody>
        </p:sp>
        <p:pic>
          <p:nvPicPr>
            <p:cNvPr id="20" name="图片 1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386713"/>
              <a:ext cx="151066" cy="14899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28662" y="1678618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已有操作系统是否解决了所有的事?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2057831"/>
              <a:ext cx="771530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35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3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为什么我要学习它？</a:t>
              </a:r>
              <a:endParaRPr lang="en-US" altLang="zh-CN" sz="13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  <p:sp>
        <p:nvSpPr>
          <p:cNvPr id="25" name="Text Box 1028"/>
          <p:cNvSpPr txBox="1">
            <a:spLocks noChangeArrowheads="1"/>
          </p:cNvSpPr>
          <p:nvPr/>
        </p:nvSpPr>
        <p:spPr bwMode="auto">
          <a:xfrm>
            <a:off x="3717032" y="2610998"/>
            <a:ext cx="2991634" cy="1650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的基本原理</a:t>
            </a:r>
          </a:p>
          <a:p>
            <a:pPr>
              <a:lnSpc>
                <a:spcPct val="150000"/>
              </a:lnSpc>
            </a:pP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掌握</a:t>
            </a:r>
            <a:r>
              <a:rPr lang="en-US" altLang="zh-CN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机制</a:t>
            </a:r>
            <a:r>
              <a:rPr lang="zh-CN" altLang="en-US" sz="135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的实现技术</a:t>
            </a:r>
          </a:p>
          <a:p>
            <a:pPr>
              <a:lnSpc>
                <a:spcPct val="150000"/>
              </a:lnSpc>
            </a:pP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经历</a:t>
            </a:r>
            <a:r>
              <a:rPr lang="zh-CN" altLang="en-US" sz="135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开发一个</a:t>
            </a: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小型</a:t>
            </a:r>
            <a:r>
              <a:rPr lang="en-US" altLang="zh-CN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OS</a:t>
            </a: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35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主要阶段</a:t>
            </a:r>
          </a:p>
          <a:p>
            <a:pPr>
              <a:lnSpc>
                <a:spcPct val="150000"/>
              </a:lnSpc>
            </a:pP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加深</a:t>
            </a:r>
            <a:r>
              <a:rPr lang="zh-CN" altLang="en-US" sz="135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对计算机系统的理解</a:t>
            </a:r>
          </a:p>
          <a:p>
            <a:pPr>
              <a:lnSpc>
                <a:spcPct val="150000"/>
              </a:lnSpc>
            </a:pPr>
            <a:r>
              <a:rPr lang="zh-CN" altLang="en-US" sz="135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会</a:t>
            </a:r>
            <a:r>
              <a:rPr lang="zh-CN" altLang="en-US" sz="135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将所学知识灵活应用</a:t>
            </a:r>
          </a:p>
        </p:txBody>
      </p:sp>
    </p:spTree>
    <p:extLst>
      <p:ext uri="{BB962C8B-B14F-4D97-AF65-F5344CB8AC3E}">
        <p14:creationId xmlns:p14="http://schemas.microsoft.com/office/powerpoint/2010/main" val="29844235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875224" y="803660"/>
            <a:ext cx="450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外核结构（</a:t>
            </a:r>
            <a:r>
              <a:rPr lang="en-US" altLang="zh-CN" sz="2400" b="1" dirty="0" err="1">
                <a:solidFill>
                  <a:srgbClr val="11576A"/>
                </a:solidFill>
                <a:latin typeface="Arial" panose="02080604020202020204" charset="0"/>
                <a:sym typeface="Lucida Sans" pitchFamily="34" charset="0"/>
              </a:rPr>
              <a:t>Exokernel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)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7" descr="1971235608759140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70838" y="2409732"/>
            <a:ext cx="3110453" cy="196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组合 9"/>
          <p:cNvGrpSpPr/>
          <p:nvPr/>
        </p:nvGrpSpPr>
        <p:grpSpPr>
          <a:xfrm>
            <a:off x="566682" y="1221600"/>
            <a:ext cx="5786478" cy="1148232"/>
            <a:chOff x="755576" y="771550"/>
            <a:chExt cx="7715304" cy="1530975"/>
          </a:xfrm>
        </p:grpSpPr>
        <p:sp>
          <p:nvSpPr>
            <p:cNvPr id="19" name="TextBox 18"/>
            <p:cNvSpPr txBox="1"/>
            <p:nvPr/>
          </p:nvSpPr>
          <p:spPr>
            <a:xfrm>
              <a:off x="755576" y="771550"/>
              <a:ext cx="77153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让内核分配机器的物理资源给多个应用程序, 并让每个程序决定如何处理这些资源.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6" y="1485930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程序能链接到操作系统库(libOS) 实现了操作系统抽象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5576" y="1871638"/>
              <a:ext cx="771530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保护与控制分离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28604" y="803659"/>
            <a:ext cx="5947214" cy="3612843"/>
            <a:chOff x="571472" y="214296"/>
            <a:chExt cx="7929618" cy="4817123"/>
          </a:xfrm>
        </p:grpSpPr>
        <p:sp>
          <p:nvSpPr>
            <p:cNvPr id="19" name="TextBox 18"/>
            <p:cNvSpPr txBox="1"/>
            <p:nvPr/>
          </p:nvSpPr>
          <p:spPr>
            <a:xfrm>
              <a:off x="571472" y="4292755"/>
              <a:ext cx="685804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虚拟机管理器将单独的机器接口转换成很多的虚拟机，每个虚拟机都是一个原始计算机系统的有效副本</a:t>
              </a:r>
              <a:r>
                <a:rPr lang="en-US" altLang="zh-CN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, </a:t>
              </a:r>
              <a:r>
                <a:rPr lang="zh-CN" altLang="en-US" sz="12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并能完成所有的处理器指令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0299" y="214296"/>
              <a:ext cx="600079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VMM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（</a:t>
              </a:r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虚拟机管理器)</a:t>
              </a:r>
              <a:endPara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" name="图片 6" descr="图片9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592" y="987574"/>
              <a:ext cx="6357982" cy="3082995"/>
            </a:xfrm>
            <a:prstGeom prst="rect">
              <a:avLst/>
            </a:prstGeom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9"/>
          <p:cNvSpPr txBox="1"/>
          <p:nvPr/>
        </p:nvSpPr>
        <p:spPr>
          <a:xfrm>
            <a:off x="1928802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VMM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rPr>
              <a:t>虚拟机管理器)</a:t>
            </a:r>
            <a:endParaRPr lang="zh-CN" altLang="en-US" sz="225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图片 30" descr="图片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7233" y="1571305"/>
            <a:ext cx="2594534" cy="2458607"/>
          </a:xfrm>
          <a:prstGeom prst="rect">
            <a:avLst/>
          </a:prstGeom>
        </p:spPr>
      </p:pic>
      <p:pic>
        <p:nvPicPr>
          <p:cNvPr id="23" name="图片 22" descr="图片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4874" y="1455173"/>
            <a:ext cx="2299436" cy="258114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96496" y="803659"/>
            <a:ext cx="6161504" cy="3016067"/>
            <a:chOff x="928662" y="214296"/>
            <a:chExt cx="8215338" cy="4021421"/>
          </a:xfrm>
        </p:grpSpPr>
        <p:sp>
          <p:nvSpPr>
            <p:cNvPr id="17" name="TextBox 16"/>
            <p:cNvSpPr txBox="1"/>
            <p:nvPr/>
          </p:nvSpPr>
          <p:spPr>
            <a:xfrm>
              <a:off x="3857620" y="214296"/>
              <a:ext cx="321471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5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小结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8662" y="928676"/>
              <a:ext cx="8215338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操作系统很有趣，可以管理和控制整个计算机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!</a:t>
              </a:r>
            </a:p>
            <a:p>
              <a:pPr lvl="1" indent="-257175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  但…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08357" y="1907770"/>
              <a:ext cx="7421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Bug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、性能异常、功能缺失，有很多的挑战和机遇。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0" name="图片 9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2044526"/>
              <a:ext cx="151066" cy="14899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28662" y="1565970"/>
              <a:ext cx="821533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它是不完备的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08357" y="2649682"/>
              <a:ext cx="7421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有许多概念、原理和代码需要了解。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3" name="图片 12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2786437"/>
              <a:ext cx="151066" cy="1489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28662" y="2307881"/>
              <a:ext cx="821533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它是庞大的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8357" y="3435499"/>
              <a:ext cx="7421362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... 至少靠你自己的恒心和投入，完全可以在一个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学期</a:t>
              </a:r>
              <a:endParaRPr lang="en-US" altLang="zh-CN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Lucida Sans" pitchFamily="34" charset="0"/>
              </a:endParaRPr>
            </a:p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理解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OS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的原理和</a:t>
              </a:r>
              <a:r>
                <a:rPr lang="en-US" altLang="zh-CN" sz="15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ucore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OS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的实现。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8" name="图片 17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7290" y="3572255"/>
              <a:ext cx="151066" cy="14899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8662" y="3093699"/>
              <a:ext cx="821533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257175">
                <a:lnSpc>
                  <a:spcPct val="95000"/>
                </a:lnSpc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我们能做到！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1982381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操作系统软件的地位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96497" y="1435800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350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■</a:t>
            </a:r>
            <a:r>
              <a:rPr lang="zh-CN" altLang="en-US" b="1" dirty="0">
                <a:solidFill>
                  <a:srgbClr val="11576A"/>
                </a:solidFill>
                <a:latin typeface="张海山锐谐体2.0-授权联系：Samtype@QQ.com" pitchFamily="2" charset="-122"/>
                <a:ea typeface="张海山锐谐体2.0-授权联系：Samtype@QQ.com" pitchFamily="2" charset="-122"/>
              </a:rPr>
              <a:t> </a:t>
            </a:r>
            <a:r>
              <a:rPr lang="zh-CN" altLang="en-US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操作系统：计算机科学研究的基石之一</a:t>
            </a:r>
            <a:endParaRPr lang="en-US" altLang="zh-CN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232282" y="1928808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计算机系统的基本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组成部分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和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核心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支撑软件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85" name="图片 84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983" y="2031374"/>
            <a:ext cx="113300" cy="111748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232282" y="2228891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贯穿程序语言、运行时系统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、应用、体系结构</a:t>
            </a:r>
            <a:endParaRPr lang="zh-CN" altLang="en-US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0" name="图片 89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983" y="2331457"/>
            <a:ext cx="113300" cy="11174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232282" y="2539561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联系计算机科学和计算机系统的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典范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93" name="图片 92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983" y="2620738"/>
            <a:ext cx="113300" cy="111748"/>
          </a:xfrm>
          <a:prstGeom prst="rect">
            <a:avLst/>
          </a:prstGeom>
        </p:spPr>
      </p:pic>
      <p:sp>
        <p:nvSpPr>
          <p:cNvPr id="12" name="TextBox 91"/>
          <p:cNvSpPr txBox="1"/>
          <p:nvPr/>
        </p:nvSpPr>
        <p:spPr>
          <a:xfrm>
            <a:off x="1232282" y="2859782"/>
            <a:ext cx="45729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知识影响到专业人员的素质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3" name="图片 12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983" y="2940959"/>
            <a:ext cx="113300" cy="111748"/>
          </a:xfrm>
          <a:prstGeom prst="rect">
            <a:avLst/>
          </a:prstGeom>
        </p:spPr>
      </p:pic>
      <p:sp>
        <p:nvSpPr>
          <p:cNvPr id="14" name="TextBox 91"/>
          <p:cNvSpPr txBox="1"/>
          <p:nvPr/>
        </p:nvSpPr>
        <p:spPr>
          <a:xfrm>
            <a:off x="1232282" y="3147814"/>
            <a:ext cx="45729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大量专业工作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操作系统</a:t>
            </a:r>
            <a:r>
              <a:rPr lang="zh-CN" altLang="en-US" sz="1500" b="1" dirty="0" smtClean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  <a:r>
              <a:rPr lang="zh-CN" altLang="en-US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相关</a:t>
            </a:r>
            <a:endParaRPr lang="en-US" altLang="zh-CN" sz="1500" b="1" dirty="0">
              <a:solidFill>
                <a:srgbClr val="11576A"/>
              </a:solidFill>
              <a:latin typeface="微软雅黑" pitchFamily="34" charset="-122"/>
              <a:ea typeface="微软雅黑" pitchFamily="34" charset="-122"/>
              <a:sym typeface="MS PGothic" pitchFamily="34" charset="-128"/>
            </a:endParaRPr>
          </a:p>
        </p:txBody>
      </p:sp>
      <p:pic>
        <p:nvPicPr>
          <p:cNvPr id="15" name="图片 14" descr="小点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983" y="3228991"/>
            <a:ext cx="113300" cy="1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7876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14488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哪里在做操作系统研究？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96496" y="1339445"/>
            <a:ext cx="6161528" cy="2685489"/>
            <a:chOff x="928662" y="928676"/>
            <a:chExt cx="8215370" cy="3580653"/>
          </a:xfrm>
        </p:grpSpPr>
        <p:sp>
          <p:nvSpPr>
            <p:cNvPr id="9" name="TextBox 8"/>
            <p:cNvSpPr txBox="1"/>
            <p:nvPr/>
          </p:nvSpPr>
          <p:spPr>
            <a:xfrm>
              <a:off x="928662" y="1342901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计算机产业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28729" y="1771529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旧时：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  Xerox (PARC), IBM, DEC (SRC), Bell Labs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" name="图片 10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1908285"/>
              <a:ext cx="151066" cy="14899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28729" y="2171640"/>
              <a:ext cx="77153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现代： 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Microsoft, Google, Yahoo, IBM, HP, Sun, Intel,               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	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VMware, Amazon,  …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4" name="图片 1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308395"/>
              <a:ext cx="151066" cy="14899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428729" y="281458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国内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：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华为、阿里巴巴、腾讯 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…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6" name="图片 15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2951337"/>
              <a:ext cx="151066" cy="14899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28662" y="9286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顶尖大学的计算机科学部门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8662" y="324970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学术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研究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协会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9" y="367833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ACM 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SIGOPS    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Hall-of-Fame 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Awards</a:t>
              </a: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 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3815087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28729" y="4078442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USENIX             SOSP OSDI  USENIX-ATC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4" name="图片 23" descr="小点1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662" y="4215197"/>
              <a:ext cx="151066" cy="148997"/>
            </a:xfrm>
            <a:prstGeom prst="rect">
              <a:avLst/>
            </a:prstGeom>
          </p:spPr>
        </p:pic>
      </p:grpSp>
      <p:sp>
        <p:nvSpPr>
          <p:cNvPr id="18" name="TextBox 126"/>
          <p:cNvSpPr txBox="1"/>
          <p:nvPr/>
        </p:nvSpPr>
        <p:spPr>
          <a:xfrm>
            <a:off x="1071546" y="3995567"/>
            <a:ext cx="57864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ct val="20000"/>
              </a:spcBef>
              <a:buClr>
                <a:srgbClr val="FFFF66"/>
              </a:buClr>
            </a:pPr>
            <a:r>
              <a: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rPr>
              <a:t>http://www.sigops.org/award-hof.html</a:t>
            </a:r>
          </a:p>
        </p:txBody>
      </p:sp>
    </p:spTree>
    <p:extLst>
      <p:ext uri="{BB962C8B-B14F-4D97-AF65-F5344CB8AC3E}">
        <p14:creationId xmlns:p14="http://schemas.microsoft.com/office/powerpoint/2010/main" val="407469355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1660910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96496" y="1253676"/>
            <a:ext cx="6161528" cy="2787777"/>
            <a:chOff x="928662" y="928676"/>
            <a:chExt cx="8215370" cy="3717035"/>
          </a:xfrm>
        </p:grpSpPr>
        <p:sp>
          <p:nvSpPr>
            <p:cNvPr id="116" name="TextBox 115"/>
            <p:cNvSpPr txBox="1"/>
            <p:nvPr/>
          </p:nvSpPr>
          <p:spPr>
            <a:xfrm>
              <a:off x="1428729" y="1285867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Windows </a:t>
              </a:r>
              <a:r>
                <a:rPr lang="en-US" altLang="zh-CN" sz="1500" b="1" dirty="0" err="1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Xp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有</a:t>
              </a:r>
              <a:r>
                <a:rPr lang="en-US" altLang="zh-CN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4500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万行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7" name="图片 116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422621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操作系统很大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428729" y="385763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操作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系统必须比用户程序拥有更高的稳定性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6" name="图片 125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3994389"/>
              <a:ext cx="151066" cy="148997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928662" y="421482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操作系统是系统安全的基础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729" y="200024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并发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导致有趣的编程挑战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22" name="图片 21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137001"/>
              <a:ext cx="151066" cy="1489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28662" y="164305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操作系统管理并发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28729" y="278606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lvl="2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时间依赖行为, 非法行为, 硬件故障</a:t>
              </a:r>
            </a:p>
          </p:txBody>
        </p:sp>
        <p:pic>
          <p:nvPicPr>
            <p:cNvPr id="25" name="图片 24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928940"/>
              <a:ext cx="151066" cy="14899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28662" y="242887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代码管理原始硬件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28662" y="314325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操作系统代码必须是高效的, 低耗CPU、内存、磁盘的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8662" y="3500445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Lucida Sans" pitchFamily="34" charset="0"/>
                </a:rPr>
                <a:t>操作系统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出错，就意味着机器出错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5291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660910" y="803659"/>
            <a:ext cx="45005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掌握操作系统具有挑战性（</a:t>
            </a:r>
            <a:r>
              <a:rPr lang="en-US" altLang="zh-CN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5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96496" y="1393023"/>
            <a:ext cx="6161528" cy="1791174"/>
            <a:chOff x="928662" y="928676"/>
            <a:chExt cx="8215370" cy="2388231"/>
          </a:xfrm>
        </p:grpSpPr>
        <p:sp>
          <p:nvSpPr>
            <p:cNvPr id="118" name="TextBox 117"/>
            <p:cNvSpPr txBox="1"/>
            <p:nvPr/>
          </p:nvSpPr>
          <p:spPr>
            <a:xfrm>
              <a:off x="1428729" y="16859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内核里不存在管程和哲学家问题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19" name="图片 118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1822731"/>
              <a:ext cx="151066" cy="148997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1428729" y="2071684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  <a:sym typeface="MS PGothic" pitchFamily="34" charset="-128"/>
                </a:rPr>
                <a:t>内核中的锁问题需要太多的背景知识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pic>
          <p:nvPicPr>
            <p:cNvPr id="121" name="图片 120" descr="小点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662" y="2208439"/>
              <a:ext cx="151066" cy="148997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928662" y="928676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操作系统并不仅仅关于并发性和琐碎的调度算法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928662" y="2886020"/>
              <a:ext cx="77153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进程调度是个比较小话题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8662" y="1314384"/>
              <a:ext cx="771530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并发性是一小部分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8662" y="2457391"/>
              <a:ext cx="771530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spcBef>
                  <a:spcPct val="20000"/>
                </a:spcBef>
                <a:buClr>
                  <a:srgbClr val="FFFF66"/>
                </a:buClr>
              </a:pPr>
              <a:r>
                <a:rPr lang="zh-CN" altLang="en-US" sz="1200" b="1" dirty="0">
                  <a:solidFill>
                    <a:srgbClr val="11576A"/>
                  </a:solidFill>
                  <a:latin typeface="张海山锐谐体2.0-授权联系：Samtype@QQ.com" pitchFamily="2" charset="-122"/>
                  <a:ea typeface="张海山锐谐体2.0-授权联系：Samtype@QQ.com" pitchFamily="2" charset="-122"/>
                </a:rPr>
                <a:t>■ </a:t>
              </a:r>
              <a:r>
                <a:rPr lang="zh-CN" altLang="en-US" sz="1500" b="1" dirty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磁盘</a:t>
              </a:r>
              <a:r>
                <a:rPr lang="zh-CN" altLang="en-US" sz="1500" b="1" dirty="0" smtClean="0">
                  <a:solidFill>
                    <a:srgbClr val="11576A"/>
                  </a:solidFill>
                  <a:latin typeface="微软雅黑" pitchFamily="34" charset="-122"/>
                  <a:ea typeface="微软雅黑" pitchFamily="34" charset="-122"/>
                </a:rPr>
                <a:t>调度算法大多已被硬件实现</a:t>
              </a:r>
              <a:endParaRPr lang="en-US" altLang="zh-CN" sz="1500" b="1" dirty="0">
                <a:solidFill>
                  <a:srgbClr val="11576A"/>
                </a:solidFill>
                <a:latin typeface="微软雅黑" pitchFamily="34" charset="-122"/>
                <a:ea typeface="微软雅黑" pitchFamily="34" charset="-122"/>
                <a:sym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65565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</TotalTime>
  <Words>2107</Words>
  <Application>Microsoft Office PowerPoint</Application>
  <PresentationFormat>自定义</PresentationFormat>
  <Paragraphs>377</Paragraphs>
  <Slides>53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MS PGothic</vt:lpstr>
      <vt:lpstr>新細明體</vt:lpstr>
      <vt:lpstr>等线</vt:lpstr>
      <vt:lpstr>等线 Light</vt:lpstr>
      <vt:lpstr>宋体</vt:lpstr>
      <vt:lpstr>微软雅黑</vt:lpstr>
      <vt:lpstr>张海山锐谐体2.0-授权联系：Samtype@QQ.com</vt:lpstr>
      <vt:lpstr>Arial</vt:lpstr>
      <vt:lpstr>Calibri</vt:lpstr>
      <vt:lpstr>Calibri Light</vt:lpstr>
      <vt:lpstr>Comic Sans MS</vt:lpstr>
      <vt:lpstr>Lucida Sans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chyyuu@outlook.com</cp:lastModifiedBy>
  <cp:revision>211</cp:revision>
  <dcterms:created xsi:type="dcterms:W3CDTF">2018-02-25T08:33:53Z</dcterms:created>
  <dcterms:modified xsi:type="dcterms:W3CDTF">2018-02-26T08:16:20Z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2052-10.1.0.5707</vt:lpwstr>
  </property>
</Properties>
</file>